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 id="2147483691" r:id="rId3"/>
    <p:sldMasterId id="2147483693" r:id="rId4"/>
    <p:sldMasterId id="2147483695" r:id="rId5"/>
  </p:sldMasterIdLst>
  <p:notesMasterIdLst>
    <p:notesMasterId r:id="rId34"/>
  </p:notesMasterIdLst>
  <p:sldIdLst>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43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Burnett" initials="K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37AFF"/>
    <a:srgbClr val="41DAF6"/>
    <a:srgbClr val="202852"/>
    <a:srgbClr val="4C5055"/>
    <a:srgbClr val="A4AAAD"/>
    <a:srgbClr val="D2D4DC"/>
    <a:srgbClr val="DADDDE"/>
    <a:srgbClr val="A6A9B9"/>
    <a:srgbClr val="4D5374"/>
    <a:srgbClr val="C8CC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4"/>
    <p:restoredTop sz="94434" autoAdjust="0"/>
  </p:normalViewPr>
  <p:slideViewPr>
    <p:cSldViewPr snapToGrid="0" snapToObjects="1">
      <p:cViewPr varScale="1">
        <p:scale>
          <a:sx n="144" d="100"/>
          <a:sy n="144" d="100"/>
        </p:scale>
        <p:origin x="216" y="4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4" d="100"/>
          <a:sy n="134" d="100"/>
        </p:scale>
        <p:origin x="39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10CC1-6A79-E841-9B6F-A566FFF9DC91}" type="datetimeFigureOut">
              <a:rPr lang="en-US" smtClean="0"/>
              <a:t>11/18/19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0DDDA-EAEF-534C-A798-111DDD3CC98D}" type="slidenum">
              <a:rPr lang="en-US" smtClean="0"/>
              <a:t>‹#›</a:t>
            </a:fld>
            <a:endParaRPr lang="en-US"/>
          </a:p>
        </p:txBody>
      </p:sp>
    </p:spTree>
    <p:extLst>
      <p:ext uri="{BB962C8B-B14F-4D97-AF65-F5344CB8AC3E}">
        <p14:creationId xmlns:p14="http://schemas.microsoft.com/office/powerpoint/2010/main" val="189910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67"/>
            <a:ext cx="2844800" cy="365125"/>
          </a:xfrm>
          <a:prstGeom prst="rect">
            <a:avLst/>
          </a:prstGeom>
        </p:spPr>
        <p:txBody>
          <a:bodyPr/>
          <a:lstStyle/>
          <a:p>
            <a:fld id="{69DE7322-E946-CF4F-B6B6-4948DC6546D0}" type="datetime1">
              <a:rPr lang="en-GB" smtClean="0"/>
              <a:t>18/11/2019</a:t>
            </a:fld>
            <a:endParaRPr lang="en-US"/>
          </a:p>
        </p:txBody>
      </p:sp>
      <p:sp>
        <p:nvSpPr>
          <p:cNvPr id="5" name="Footer Placeholder 4"/>
          <p:cNvSpPr>
            <a:spLocks noGrp="1"/>
          </p:cNvSpPr>
          <p:nvPr>
            <p:ph type="ftr" sz="quarter" idx="11"/>
          </p:nvPr>
        </p:nvSpPr>
        <p:spPr>
          <a:xfrm>
            <a:off x="4165600" y="6356367"/>
            <a:ext cx="3860800" cy="365125"/>
          </a:xfrm>
          <a:prstGeom prst="rect">
            <a:avLst/>
          </a:prstGeom>
        </p:spPr>
        <p:txBody>
          <a:bodyPr/>
          <a:lstStyle/>
          <a:p>
            <a:endParaRPr lang="en-US" dirty="0"/>
          </a:p>
        </p:txBody>
      </p:sp>
      <p:sp>
        <p:nvSpPr>
          <p:cNvPr id="6" name="Subtitle 2">
            <a:extLst>
              <a:ext uri="{FF2B5EF4-FFF2-40B4-BE49-F238E27FC236}">
                <a16:creationId xmlns:a16="http://schemas.microsoft.com/office/drawing/2014/main" id="{8BDF5CE0-D817-6442-AC6E-E2014ABF579D}"/>
              </a:ext>
            </a:extLst>
          </p:cNvPr>
          <p:cNvSpPr>
            <a:spLocks noGrp="1"/>
          </p:cNvSpPr>
          <p:nvPr>
            <p:ph type="subTitle" idx="1"/>
          </p:nvPr>
        </p:nvSpPr>
        <p:spPr>
          <a:xfrm>
            <a:off x="516269" y="1797867"/>
            <a:ext cx="9414248" cy="544650"/>
          </a:xfrm>
          <a:prstGeom prst="rect">
            <a:avLst/>
          </a:prstGeom>
        </p:spPr>
        <p:txBody>
          <a:bodyPr lIns="90000">
            <a:normAutofit/>
          </a:bodyPr>
          <a:lstStyle>
            <a:lvl1pPr marL="0" indent="0" algn="l">
              <a:buNone/>
              <a:defRPr sz="2200">
                <a:solidFill>
                  <a:schemeClr val="bg1"/>
                </a:solidFill>
                <a:latin typeface="Arial" panose="020B0604020202020204"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dirty="0"/>
              <a:t>Click to edit Master subtitle style</a:t>
            </a:r>
            <a:endParaRPr lang="en-US" dirty="0"/>
          </a:p>
        </p:txBody>
      </p:sp>
      <p:sp>
        <p:nvSpPr>
          <p:cNvPr id="8" name="Title 2">
            <a:extLst>
              <a:ext uri="{FF2B5EF4-FFF2-40B4-BE49-F238E27FC236}">
                <a16:creationId xmlns:a16="http://schemas.microsoft.com/office/drawing/2014/main" id="{F62DA3A2-3536-D641-A4E2-69E1FA20F5E3}"/>
              </a:ext>
            </a:extLst>
          </p:cNvPr>
          <p:cNvSpPr>
            <a:spLocks noGrp="1"/>
          </p:cNvSpPr>
          <p:nvPr>
            <p:ph type="title"/>
          </p:nvPr>
        </p:nvSpPr>
        <p:spPr>
          <a:xfrm>
            <a:off x="516268" y="764674"/>
            <a:ext cx="9313531" cy="873626"/>
          </a:xfrm>
          <a:prstGeom prst="rect">
            <a:avLst/>
          </a:prstGeom>
        </p:spPr>
        <p:txBody>
          <a:bodyPr vert="horz" wrap="square" lIns="90000" rIns="90000"/>
          <a:lstStyle>
            <a:lvl1pPr marL="0" indent="393700" algn="l" defTabSz="180000">
              <a:buFontTx/>
              <a:buBlip>
                <a:blip r:embed="rId2"/>
              </a:buBlip>
              <a:tabLst/>
              <a:defRPr sz="5400" b="1">
                <a:solidFill>
                  <a:schemeClr val="bg1"/>
                </a:solidFill>
                <a:latin typeface="Arial"/>
                <a:cs typeface="Arial"/>
              </a:defRPr>
            </a:lvl1pPr>
          </a:lstStyle>
          <a:p>
            <a:endParaRPr lang="en-US" dirty="0"/>
          </a:p>
        </p:txBody>
      </p:sp>
    </p:spTree>
    <p:extLst>
      <p:ext uri="{BB962C8B-B14F-4D97-AF65-F5344CB8AC3E}">
        <p14:creationId xmlns:p14="http://schemas.microsoft.com/office/powerpoint/2010/main" val="207404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91616" y="6356351"/>
            <a:ext cx="2844800" cy="365125"/>
          </a:xfrm>
        </p:spPr>
        <p:txBody>
          <a:bodyPr/>
          <a:lstStyle/>
          <a:p>
            <a:fld id="{CB8AD3BE-8C7F-D548-B5EB-485A641887AC}" type="datetime1">
              <a:rPr lang="en-GB" smtClean="0">
                <a:solidFill>
                  <a:prstClr val="black">
                    <a:tint val="75000"/>
                  </a:prstClr>
                </a:solidFill>
              </a:rPr>
              <a:t>18/11/2019</a:t>
            </a:fld>
            <a:endParaRPr lang="en-GB" dirty="0">
              <a:solidFill>
                <a:prstClr val="black">
                  <a:tint val="75000"/>
                </a:prstClr>
              </a:solidFill>
            </a:endParaRPr>
          </a:p>
        </p:txBody>
      </p:sp>
      <p:sp>
        <p:nvSpPr>
          <p:cNvPr id="8" name="Content Placeholder 2">
            <a:extLst>
              <a:ext uri="{FF2B5EF4-FFF2-40B4-BE49-F238E27FC236}">
                <a16:creationId xmlns:a16="http://schemas.microsoft.com/office/drawing/2014/main" id="{D766EA3A-16DE-7A46-A5CC-483DBA19B1B8}"/>
              </a:ext>
            </a:extLst>
          </p:cNvPr>
          <p:cNvSpPr>
            <a:spLocks noGrp="1"/>
          </p:cNvSpPr>
          <p:nvPr>
            <p:ph idx="1"/>
          </p:nvPr>
        </p:nvSpPr>
        <p:spPr>
          <a:xfrm>
            <a:off x="514693" y="1572394"/>
            <a:ext cx="8871019" cy="4326002"/>
          </a:xfrm>
          <a:prstGeom prst="rect">
            <a:avLst/>
          </a:prstGeom>
        </p:spPr>
        <p:txBody>
          <a:bodyPr/>
          <a:lstStyle>
            <a:lvl1pPr>
              <a:defRPr sz="1200">
                <a:ln>
                  <a:noFill/>
                </a:ln>
                <a:solidFill>
                  <a:schemeClr val="tx1">
                    <a:lumMod val="75000"/>
                    <a:lumOff val="25000"/>
                  </a:schemeClr>
                </a:solidFill>
                <a:latin typeface="Arial"/>
                <a:cs typeface="Arial"/>
              </a:defRPr>
            </a:lvl1pPr>
            <a:lvl2pPr>
              <a:defRPr sz="1200">
                <a:ln>
                  <a:noFill/>
                </a:ln>
                <a:solidFill>
                  <a:schemeClr val="tx1">
                    <a:lumMod val="50000"/>
                    <a:lumOff val="50000"/>
                  </a:schemeClr>
                </a:solidFill>
                <a:latin typeface="Arial"/>
                <a:cs typeface="Arial"/>
              </a:defRPr>
            </a:lvl2pPr>
            <a:lvl3pPr>
              <a:defRPr sz="1200">
                <a:ln>
                  <a:noFill/>
                </a:ln>
                <a:solidFill>
                  <a:schemeClr val="tx1">
                    <a:lumMod val="75000"/>
                    <a:lumOff val="25000"/>
                  </a:schemeClr>
                </a:solidFill>
                <a:latin typeface="Arial"/>
                <a:cs typeface="Arial"/>
              </a:defRPr>
            </a:lvl3pPr>
            <a:lvl4pPr>
              <a:defRPr sz="1200">
                <a:ln>
                  <a:noFill/>
                </a:ln>
                <a:solidFill>
                  <a:srgbClr val="7F7F7F"/>
                </a:solidFill>
                <a:latin typeface="Arial"/>
                <a:cs typeface="Arial"/>
              </a:defRPr>
            </a:lvl4pPr>
            <a:lvl5pPr>
              <a:defRPr sz="1200">
                <a:ln>
                  <a:noFill/>
                </a:ln>
                <a:solidFill>
                  <a:srgbClr val="7F7F7F"/>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Footer Placeholder 4">
            <a:extLst>
              <a:ext uri="{FF2B5EF4-FFF2-40B4-BE49-F238E27FC236}">
                <a16:creationId xmlns:a16="http://schemas.microsoft.com/office/drawing/2014/main" id="{BCED8D12-76EF-CF40-854D-7E7B39F095D5}"/>
              </a:ext>
            </a:extLst>
          </p:cNvPr>
          <p:cNvSpPr>
            <a:spLocks noGrp="1"/>
          </p:cNvSpPr>
          <p:nvPr>
            <p:ph type="ftr" sz="quarter" idx="3"/>
          </p:nvPr>
        </p:nvSpPr>
        <p:spPr>
          <a:xfrm>
            <a:off x="442268" y="360499"/>
            <a:ext cx="386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GB" dirty="0">
              <a:solidFill>
                <a:prstClr val="black">
                  <a:tint val="75000"/>
                </a:prstClr>
              </a:solidFill>
            </a:endParaRPr>
          </a:p>
        </p:txBody>
      </p:sp>
      <p:sp>
        <p:nvSpPr>
          <p:cNvPr id="26" name="Title Placeholder 1">
            <a:extLst>
              <a:ext uri="{FF2B5EF4-FFF2-40B4-BE49-F238E27FC236}">
                <a16:creationId xmlns:a16="http://schemas.microsoft.com/office/drawing/2014/main" id="{A947D6B9-8B4E-B04E-8846-9F0F8C3956AD}"/>
              </a:ext>
            </a:extLst>
          </p:cNvPr>
          <p:cNvSpPr>
            <a:spLocks noGrp="1"/>
          </p:cNvSpPr>
          <p:nvPr>
            <p:ph type="title"/>
          </p:nvPr>
        </p:nvSpPr>
        <p:spPr>
          <a:xfrm>
            <a:off x="491616" y="560692"/>
            <a:ext cx="10515600" cy="860246"/>
          </a:xfrm>
          <a:prstGeom prst="rect">
            <a:avLst/>
          </a:prstGeom>
        </p:spPr>
        <p:txBody>
          <a:bodyPr vert="horz" lIns="0" tIns="0" rIns="91440" bIns="0" rtlCol="0" anchor="ctr">
            <a:normAutofit/>
          </a:bodyPr>
          <a:lstStyle>
            <a:lvl1pPr marL="0" indent="393700" algn="l">
              <a:buFontTx/>
              <a:buBlip>
                <a:blip r:embed="rId2"/>
              </a:buBlip>
              <a:tabLst/>
              <a:defRPr sz="4400" b="1">
                <a:solidFill>
                  <a:srgbClr val="212A54"/>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86593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DCA0F3-734E-4F4C-913B-E57E2ACB55B8}" type="datetime1">
              <a:rPr lang="en-GB" smtClean="0">
                <a:solidFill>
                  <a:prstClr val="black">
                    <a:tint val="75000"/>
                  </a:prstClr>
                </a:solidFill>
              </a:rPr>
              <a:t>18/11/2019</a:t>
            </a:fld>
            <a:endParaRPr lang="en-GB">
              <a:solidFill>
                <a:prstClr val="black">
                  <a:tint val="75000"/>
                </a:prstClr>
              </a:solidFill>
            </a:endParaRPr>
          </a:p>
        </p:txBody>
      </p:sp>
      <p:sp>
        <p:nvSpPr>
          <p:cNvPr id="9" name="Footer Placeholder 4">
            <a:extLst>
              <a:ext uri="{FF2B5EF4-FFF2-40B4-BE49-F238E27FC236}">
                <a16:creationId xmlns:a16="http://schemas.microsoft.com/office/drawing/2014/main" id="{C08EF43C-76B9-F448-B91C-58DC2DC7A575}"/>
              </a:ext>
            </a:extLst>
          </p:cNvPr>
          <p:cNvSpPr>
            <a:spLocks noGrp="1"/>
          </p:cNvSpPr>
          <p:nvPr>
            <p:ph type="ftr" sz="quarter" idx="3"/>
          </p:nvPr>
        </p:nvSpPr>
        <p:spPr>
          <a:xfrm>
            <a:off x="442268" y="360499"/>
            <a:ext cx="386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GB" dirty="0">
              <a:solidFill>
                <a:prstClr val="black">
                  <a:tint val="75000"/>
                </a:prstClr>
              </a:solidFill>
            </a:endParaRPr>
          </a:p>
        </p:txBody>
      </p:sp>
      <p:sp>
        <p:nvSpPr>
          <p:cNvPr id="8" name="Title Placeholder 1">
            <a:extLst>
              <a:ext uri="{FF2B5EF4-FFF2-40B4-BE49-F238E27FC236}">
                <a16:creationId xmlns:a16="http://schemas.microsoft.com/office/drawing/2014/main" id="{BBDC3FD6-805B-7B4F-B9B7-682AE921CC51}"/>
              </a:ext>
            </a:extLst>
          </p:cNvPr>
          <p:cNvSpPr>
            <a:spLocks noGrp="1"/>
          </p:cNvSpPr>
          <p:nvPr>
            <p:ph type="title"/>
          </p:nvPr>
        </p:nvSpPr>
        <p:spPr>
          <a:xfrm>
            <a:off x="491616" y="560692"/>
            <a:ext cx="10515600" cy="860246"/>
          </a:xfrm>
          <a:prstGeom prst="rect">
            <a:avLst/>
          </a:prstGeom>
        </p:spPr>
        <p:txBody>
          <a:bodyPr vert="horz" lIns="0" tIns="0" rIns="91440" bIns="0" rtlCol="0" anchor="ctr">
            <a:normAutofit/>
          </a:bodyPr>
          <a:lstStyle>
            <a:lvl1pPr marL="0" indent="393700" algn="l">
              <a:buFontTx/>
              <a:buBlip>
                <a:blip r:embed="rId2"/>
              </a:buBlip>
              <a:tabLst/>
              <a:defRPr sz="4400" b="1">
                <a:solidFill>
                  <a:srgbClr val="212A54"/>
                </a:solidFill>
                <a:latin typeface="Arial" panose="020B0604020202020204" pitchFamily="34" charset="0"/>
                <a:cs typeface="Arial" panose="020B0604020202020204" pitchFamily="34" charset="0"/>
              </a:defRPr>
            </a:lvl1pPr>
          </a:lstStyle>
          <a:p>
            <a:endParaRPr lang="en-US" dirty="0"/>
          </a:p>
        </p:txBody>
      </p:sp>
      <p:sp>
        <p:nvSpPr>
          <p:cNvPr id="6" name="Content Placeholder 2">
            <a:extLst>
              <a:ext uri="{FF2B5EF4-FFF2-40B4-BE49-F238E27FC236}">
                <a16:creationId xmlns:a16="http://schemas.microsoft.com/office/drawing/2014/main" id="{78325D5F-5EB3-7F41-94E0-32A5584DA8D3}"/>
              </a:ext>
            </a:extLst>
          </p:cNvPr>
          <p:cNvSpPr>
            <a:spLocks noGrp="1"/>
          </p:cNvSpPr>
          <p:nvPr>
            <p:ph idx="1"/>
          </p:nvPr>
        </p:nvSpPr>
        <p:spPr>
          <a:xfrm>
            <a:off x="514693" y="1572394"/>
            <a:ext cx="8871019" cy="4326002"/>
          </a:xfrm>
          <a:prstGeom prst="rect">
            <a:avLst/>
          </a:prstGeom>
        </p:spPr>
        <p:txBody>
          <a:bodyPr lIns="0"/>
          <a:lstStyle>
            <a:lvl1pPr marL="0" indent="0">
              <a:buNone/>
              <a:defRPr sz="1200">
                <a:ln>
                  <a:noFill/>
                </a:ln>
                <a:solidFill>
                  <a:schemeClr val="tx1">
                    <a:lumMod val="75000"/>
                    <a:lumOff val="25000"/>
                  </a:schemeClr>
                </a:solidFill>
                <a:latin typeface="Arial"/>
                <a:cs typeface="Arial"/>
              </a:defRPr>
            </a:lvl1pPr>
            <a:lvl2pPr marL="457200" indent="0">
              <a:buNone/>
              <a:defRPr sz="1200">
                <a:ln>
                  <a:noFill/>
                </a:ln>
                <a:solidFill>
                  <a:schemeClr val="tx1">
                    <a:lumMod val="75000"/>
                    <a:lumOff val="25000"/>
                  </a:schemeClr>
                </a:solidFill>
                <a:latin typeface="Arial"/>
                <a:cs typeface="Arial"/>
              </a:defRPr>
            </a:lvl2pPr>
            <a:lvl3pPr>
              <a:defRPr sz="1200">
                <a:ln>
                  <a:noFill/>
                </a:ln>
                <a:solidFill>
                  <a:schemeClr val="tx1">
                    <a:lumMod val="75000"/>
                    <a:lumOff val="25000"/>
                  </a:schemeClr>
                </a:solidFill>
                <a:latin typeface="Arial"/>
                <a:cs typeface="Arial"/>
              </a:defRPr>
            </a:lvl3pPr>
            <a:lvl4pPr>
              <a:defRPr sz="1200">
                <a:ln>
                  <a:noFill/>
                </a:ln>
                <a:solidFill>
                  <a:srgbClr val="7F7F7F"/>
                </a:solidFill>
                <a:latin typeface="Arial"/>
                <a:cs typeface="Arial"/>
              </a:defRPr>
            </a:lvl4pPr>
            <a:lvl5pPr>
              <a:defRPr sz="1200">
                <a:ln>
                  <a:noFill/>
                </a:ln>
                <a:solidFill>
                  <a:srgbClr val="7F7F7F"/>
                </a:solidFill>
                <a:latin typeface="Arial"/>
                <a:cs typeface="Arial"/>
              </a:defRPr>
            </a:lvl5pPr>
          </a:lstStyle>
          <a:p>
            <a:pPr lvl="1"/>
            <a:endParaRPr lang="en-US" dirty="0"/>
          </a:p>
        </p:txBody>
      </p:sp>
    </p:spTree>
    <p:extLst>
      <p:ext uri="{BB962C8B-B14F-4D97-AF65-F5344CB8AC3E}">
        <p14:creationId xmlns:p14="http://schemas.microsoft.com/office/powerpoint/2010/main" val="2712214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FB5AB2-5F05-964E-AE5D-9E3C68F79585}"/>
              </a:ext>
            </a:extLst>
          </p:cNvPr>
          <p:cNvSpPr>
            <a:spLocks noGrp="1"/>
          </p:cNvSpPr>
          <p:nvPr>
            <p:ph type="subTitle" idx="1"/>
          </p:nvPr>
        </p:nvSpPr>
        <p:spPr>
          <a:xfrm>
            <a:off x="516269" y="1760923"/>
            <a:ext cx="9414248" cy="544650"/>
          </a:xfrm>
          <a:prstGeom prst="rect">
            <a:avLst/>
          </a:prstGeom>
        </p:spPr>
        <p:txBody>
          <a:bodyPr lIns="90000">
            <a:normAutofit/>
          </a:bodyPr>
          <a:lstStyle>
            <a:lvl1pPr marL="0" indent="0" algn="l">
              <a:buNone/>
              <a:defRPr sz="2200">
                <a:solidFill>
                  <a:schemeClr val="bg1"/>
                </a:solidFill>
                <a:latin typeface="Arial" panose="020B0604020202020204"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dirty="0"/>
              <a:t>Click to edit Master subtitle style</a:t>
            </a:r>
            <a:endParaRPr lang="en-US" dirty="0"/>
          </a:p>
        </p:txBody>
      </p:sp>
      <p:sp>
        <p:nvSpPr>
          <p:cNvPr id="4" name="Title 2">
            <a:extLst>
              <a:ext uri="{FF2B5EF4-FFF2-40B4-BE49-F238E27FC236}">
                <a16:creationId xmlns:a16="http://schemas.microsoft.com/office/drawing/2014/main" id="{2E27F135-CCD7-B946-A32A-525F3B551172}"/>
              </a:ext>
            </a:extLst>
          </p:cNvPr>
          <p:cNvSpPr>
            <a:spLocks noGrp="1"/>
          </p:cNvSpPr>
          <p:nvPr>
            <p:ph type="title"/>
          </p:nvPr>
        </p:nvSpPr>
        <p:spPr>
          <a:xfrm>
            <a:off x="516268" y="764674"/>
            <a:ext cx="9313531" cy="873626"/>
          </a:xfrm>
          <a:prstGeom prst="rect">
            <a:avLst/>
          </a:prstGeom>
        </p:spPr>
        <p:txBody>
          <a:bodyPr vert="horz" wrap="square" lIns="90000" rIns="90000"/>
          <a:lstStyle>
            <a:lvl1pPr marL="0" indent="393700" algn="l" defTabSz="180000">
              <a:buFontTx/>
              <a:buBlip>
                <a:blip r:embed="rId2"/>
              </a:buBlip>
              <a:tabLst/>
              <a:defRPr sz="4400" b="1">
                <a:solidFill>
                  <a:schemeClr val="bg1"/>
                </a:solidFill>
                <a:latin typeface="Arial"/>
                <a:cs typeface="Arial"/>
              </a:defRPr>
            </a:lvl1pPr>
          </a:lstStyle>
          <a:p>
            <a:endParaRPr lang="en-US" dirty="0"/>
          </a:p>
        </p:txBody>
      </p:sp>
    </p:spTree>
    <p:extLst>
      <p:ext uri="{BB962C8B-B14F-4D97-AF65-F5344CB8AC3E}">
        <p14:creationId xmlns:p14="http://schemas.microsoft.com/office/powerpoint/2010/main" val="73448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FB5AB2-5F05-964E-AE5D-9E3C68F79585}"/>
              </a:ext>
            </a:extLst>
          </p:cNvPr>
          <p:cNvSpPr>
            <a:spLocks noGrp="1"/>
          </p:cNvSpPr>
          <p:nvPr>
            <p:ph type="subTitle" idx="1"/>
          </p:nvPr>
        </p:nvSpPr>
        <p:spPr>
          <a:xfrm>
            <a:off x="516269" y="1760923"/>
            <a:ext cx="9414248" cy="544650"/>
          </a:xfrm>
          <a:prstGeom prst="rect">
            <a:avLst/>
          </a:prstGeom>
        </p:spPr>
        <p:txBody>
          <a:bodyPr lIns="90000">
            <a:normAutofit/>
          </a:bodyPr>
          <a:lstStyle>
            <a:lvl1pPr marL="0" indent="0" algn="l">
              <a:buNone/>
              <a:defRPr sz="2200">
                <a:solidFill>
                  <a:schemeClr val="bg1"/>
                </a:solidFill>
                <a:latin typeface="Arial" panose="020B0604020202020204"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dirty="0"/>
              <a:t>Click to edit Master subtitle style</a:t>
            </a:r>
            <a:endParaRPr lang="en-US" dirty="0"/>
          </a:p>
        </p:txBody>
      </p:sp>
      <p:sp>
        <p:nvSpPr>
          <p:cNvPr id="4" name="Title 2">
            <a:extLst>
              <a:ext uri="{FF2B5EF4-FFF2-40B4-BE49-F238E27FC236}">
                <a16:creationId xmlns:a16="http://schemas.microsoft.com/office/drawing/2014/main" id="{2E27F135-CCD7-B946-A32A-525F3B551172}"/>
              </a:ext>
            </a:extLst>
          </p:cNvPr>
          <p:cNvSpPr>
            <a:spLocks noGrp="1"/>
          </p:cNvSpPr>
          <p:nvPr>
            <p:ph type="title"/>
          </p:nvPr>
        </p:nvSpPr>
        <p:spPr>
          <a:xfrm>
            <a:off x="516268" y="764674"/>
            <a:ext cx="9313531" cy="873626"/>
          </a:xfrm>
          <a:prstGeom prst="rect">
            <a:avLst/>
          </a:prstGeom>
        </p:spPr>
        <p:txBody>
          <a:bodyPr vert="horz" wrap="square" lIns="90000" rIns="90000"/>
          <a:lstStyle>
            <a:lvl1pPr marL="0" indent="393700" algn="l" defTabSz="180000">
              <a:buFontTx/>
              <a:buBlip>
                <a:blip r:embed="rId2"/>
              </a:buBlip>
              <a:tabLst/>
              <a:defRPr sz="4400" b="1">
                <a:solidFill>
                  <a:schemeClr val="bg1"/>
                </a:solidFill>
                <a:latin typeface="Arial"/>
                <a:cs typeface="Arial"/>
              </a:defRPr>
            </a:lvl1pPr>
          </a:lstStyle>
          <a:p>
            <a:endParaRPr lang="en-US" dirty="0"/>
          </a:p>
        </p:txBody>
      </p:sp>
    </p:spTree>
    <p:extLst>
      <p:ext uri="{BB962C8B-B14F-4D97-AF65-F5344CB8AC3E}">
        <p14:creationId xmlns:p14="http://schemas.microsoft.com/office/powerpoint/2010/main" val="89664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FB5AB2-5F05-964E-AE5D-9E3C68F79585}"/>
              </a:ext>
            </a:extLst>
          </p:cNvPr>
          <p:cNvSpPr>
            <a:spLocks noGrp="1"/>
          </p:cNvSpPr>
          <p:nvPr>
            <p:ph type="subTitle" idx="1"/>
          </p:nvPr>
        </p:nvSpPr>
        <p:spPr>
          <a:xfrm>
            <a:off x="516269" y="1760923"/>
            <a:ext cx="9414248" cy="544650"/>
          </a:xfrm>
          <a:prstGeom prst="rect">
            <a:avLst/>
          </a:prstGeom>
        </p:spPr>
        <p:txBody>
          <a:bodyPr lIns="90000">
            <a:normAutofit/>
          </a:bodyPr>
          <a:lstStyle>
            <a:lvl1pPr marL="0" indent="0" algn="l">
              <a:buNone/>
              <a:defRPr sz="2200">
                <a:solidFill>
                  <a:schemeClr val="bg1"/>
                </a:solidFill>
                <a:latin typeface="Arial" panose="020B0604020202020204"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dirty="0"/>
              <a:t>Click to edit Master subtitle style</a:t>
            </a:r>
            <a:endParaRPr lang="en-US" dirty="0"/>
          </a:p>
        </p:txBody>
      </p:sp>
      <p:sp>
        <p:nvSpPr>
          <p:cNvPr id="4" name="Title 2">
            <a:extLst>
              <a:ext uri="{FF2B5EF4-FFF2-40B4-BE49-F238E27FC236}">
                <a16:creationId xmlns:a16="http://schemas.microsoft.com/office/drawing/2014/main" id="{2E27F135-CCD7-B946-A32A-525F3B551172}"/>
              </a:ext>
            </a:extLst>
          </p:cNvPr>
          <p:cNvSpPr>
            <a:spLocks noGrp="1"/>
          </p:cNvSpPr>
          <p:nvPr>
            <p:ph type="title"/>
          </p:nvPr>
        </p:nvSpPr>
        <p:spPr>
          <a:xfrm>
            <a:off x="516268" y="764674"/>
            <a:ext cx="9313531" cy="873626"/>
          </a:xfrm>
          <a:prstGeom prst="rect">
            <a:avLst/>
          </a:prstGeom>
        </p:spPr>
        <p:txBody>
          <a:bodyPr vert="horz" wrap="square" lIns="90000" rIns="90000"/>
          <a:lstStyle>
            <a:lvl1pPr marL="0" indent="393700" algn="l" defTabSz="180000">
              <a:buFontTx/>
              <a:buBlip>
                <a:blip r:embed="rId2"/>
              </a:buBlip>
              <a:tabLst/>
              <a:defRPr sz="4400" b="1">
                <a:solidFill>
                  <a:schemeClr val="bg1"/>
                </a:solidFill>
                <a:latin typeface="Arial"/>
                <a:cs typeface="Arial"/>
              </a:defRPr>
            </a:lvl1pPr>
          </a:lstStyle>
          <a:p>
            <a:endParaRPr lang="en-US" dirty="0"/>
          </a:p>
        </p:txBody>
      </p:sp>
    </p:spTree>
    <p:extLst>
      <p:ext uri="{BB962C8B-B14F-4D97-AF65-F5344CB8AC3E}">
        <p14:creationId xmlns:p14="http://schemas.microsoft.com/office/powerpoint/2010/main" val="1809891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A68A2A-F452-2647-82D5-7A2153CFB905}"/>
              </a:ext>
            </a:extLst>
          </p:cNvPr>
          <p:cNvPicPr>
            <a:picLocks noChangeAspect="1"/>
          </p:cNvPicPr>
          <p:nvPr userDrawn="1"/>
        </p:nvPicPr>
        <p:blipFill>
          <a:blip r:embed="rId3"/>
          <a:stretch>
            <a:fillRect/>
          </a:stretch>
        </p:blipFill>
        <p:spPr>
          <a:xfrm>
            <a:off x="10411" y="0"/>
            <a:ext cx="12171177" cy="6858000"/>
          </a:xfrm>
          <a:prstGeom prst="rect">
            <a:avLst/>
          </a:prstGeom>
        </p:spPr>
      </p:pic>
      <p:pic>
        <p:nvPicPr>
          <p:cNvPr id="3" name="Picture 2">
            <a:extLst>
              <a:ext uri="{FF2B5EF4-FFF2-40B4-BE49-F238E27FC236}">
                <a16:creationId xmlns:a16="http://schemas.microsoft.com/office/drawing/2014/main" id="{3EF189F3-CCF9-8241-9AE6-7CBB10D5ECB6}"/>
              </a:ext>
            </a:extLst>
          </p:cNvPr>
          <p:cNvPicPr>
            <a:picLocks noChangeAspect="1"/>
          </p:cNvPicPr>
          <p:nvPr userDrawn="1"/>
        </p:nvPicPr>
        <p:blipFill>
          <a:blip r:embed="rId4"/>
          <a:stretch>
            <a:fillRect/>
          </a:stretch>
        </p:blipFill>
        <p:spPr>
          <a:xfrm>
            <a:off x="9018458" y="4229100"/>
            <a:ext cx="2773492" cy="2108200"/>
          </a:xfrm>
          <a:prstGeom prst="rect">
            <a:avLst/>
          </a:prstGeom>
        </p:spPr>
      </p:pic>
      <p:pic>
        <p:nvPicPr>
          <p:cNvPr id="10" name="Picture 9">
            <a:extLst>
              <a:ext uri="{FF2B5EF4-FFF2-40B4-BE49-F238E27FC236}">
                <a16:creationId xmlns:a16="http://schemas.microsoft.com/office/drawing/2014/main" id="{94A90973-E359-9B42-AB59-9EC91FB47530}"/>
              </a:ext>
            </a:extLst>
          </p:cNvPr>
          <p:cNvPicPr>
            <a:picLocks noChangeAspect="1"/>
          </p:cNvPicPr>
          <p:nvPr userDrawn="1"/>
        </p:nvPicPr>
        <p:blipFill>
          <a:blip r:embed="rId5"/>
          <a:stretch>
            <a:fillRect/>
          </a:stretch>
        </p:blipFill>
        <p:spPr>
          <a:xfrm>
            <a:off x="9018458" y="4227883"/>
            <a:ext cx="2773492" cy="2109417"/>
          </a:xfrm>
          <a:prstGeom prst="rect">
            <a:avLst/>
          </a:prstGeom>
        </p:spPr>
      </p:pic>
      <p:pic>
        <p:nvPicPr>
          <p:cNvPr id="6" name="Picture 5">
            <a:extLst>
              <a:ext uri="{FF2B5EF4-FFF2-40B4-BE49-F238E27FC236}">
                <a16:creationId xmlns:a16="http://schemas.microsoft.com/office/drawing/2014/main" id="{693B1DF3-B523-F449-90E0-2A6D6BA8FA62}"/>
              </a:ext>
            </a:extLst>
          </p:cNvPr>
          <p:cNvPicPr>
            <a:picLocks noChangeAspect="1"/>
          </p:cNvPicPr>
          <p:nvPr userDrawn="1"/>
        </p:nvPicPr>
        <p:blipFill>
          <a:blip r:embed="rId6"/>
          <a:stretch>
            <a:fillRect/>
          </a:stretch>
        </p:blipFill>
        <p:spPr>
          <a:xfrm rot="16200000">
            <a:off x="-99081" y="5562620"/>
            <a:ext cx="1419071" cy="130289"/>
          </a:xfrm>
          <a:prstGeom prst="rect">
            <a:avLst/>
          </a:prstGeom>
        </p:spPr>
      </p:pic>
    </p:spTree>
    <p:extLst>
      <p:ext uri="{BB962C8B-B14F-4D97-AF65-F5344CB8AC3E}">
        <p14:creationId xmlns:p14="http://schemas.microsoft.com/office/powerpoint/2010/main" val="1072293828"/>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257175"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257175" rtl="0" eaLnBrk="1" latinLnBrk="0" hangingPunct="1">
        <a:spcBef>
          <a:spcPct val="20000"/>
        </a:spcBef>
        <a:buFont typeface="Arial"/>
        <a:buChar char="•"/>
        <a:defRPr sz="1800" kern="1200">
          <a:solidFill>
            <a:schemeClr val="tx1"/>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5C4A000-0C24-B149-BF48-337A9C7E1D61}" type="datetime1">
              <a:rPr lang="en-GB" smtClean="0">
                <a:solidFill>
                  <a:prstClr val="black">
                    <a:tint val="75000"/>
                  </a:prstClr>
                </a:solidFill>
              </a:rPr>
              <a:t>18/11/2019</a:t>
            </a:fld>
            <a:endParaRPr lang="en-GB">
              <a:solidFill>
                <a:prstClr val="black">
                  <a:tint val="75000"/>
                </a:prstClr>
              </a:solidFill>
            </a:endParaRPr>
          </a:p>
        </p:txBody>
      </p:sp>
      <p:sp>
        <p:nvSpPr>
          <p:cNvPr id="5" name="Footer Placeholder 4"/>
          <p:cNvSpPr>
            <a:spLocks noGrp="1"/>
          </p:cNvSpPr>
          <p:nvPr>
            <p:ph type="ftr" sz="quarter" idx="3"/>
          </p:nvPr>
        </p:nvSpPr>
        <p:spPr>
          <a:xfrm>
            <a:off x="560252" y="360499"/>
            <a:ext cx="386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GB" dirty="0">
              <a:solidFill>
                <a:prstClr val="black">
                  <a:tint val="75000"/>
                </a:prstClr>
              </a:solidFill>
            </a:endParaRPr>
          </a:p>
        </p:txBody>
      </p:sp>
    </p:spTree>
    <p:extLst>
      <p:ext uri="{BB962C8B-B14F-4D97-AF65-F5344CB8AC3E}">
        <p14:creationId xmlns:p14="http://schemas.microsoft.com/office/powerpoint/2010/main" val="3950065888"/>
      </p:ext>
    </p:extLst>
  </p:cSld>
  <p:clrMap bg1="lt1" tx1="dk1" bg2="lt2" tx2="dk2" accent1="accent1" accent2="accent2" accent3="accent3" accent4="accent4" accent5="accent5" accent6="accent6" hlink="hlink" folHlink="folHlink"/>
  <p:sldLayoutIdLst>
    <p:sldLayoutId id="2147483688" r:id="rId1"/>
    <p:sldLayoutId id="214748369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DDC005-AB78-6348-869F-3C95215C5EC5}"/>
              </a:ext>
            </a:extLst>
          </p:cNvPr>
          <p:cNvSpPr/>
          <p:nvPr userDrawn="1"/>
        </p:nvSpPr>
        <p:spPr>
          <a:xfrm>
            <a:off x="0" y="0"/>
            <a:ext cx="12293600" cy="6858000"/>
          </a:xfrm>
          <a:prstGeom prst="rect">
            <a:avLst/>
          </a:prstGeom>
          <a:solidFill>
            <a:srgbClr val="2028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pic>
        <p:nvPicPr>
          <p:cNvPr id="9" name="Picture 8">
            <a:extLst>
              <a:ext uri="{FF2B5EF4-FFF2-40B4-BE49-F238E27FC236}">
                <a16:creationId xmlns:a16="http://schemas.microsoft.com/office/drawing/2014/main" id="{172EAD45-4004-E843-BC97-887330E5CEC8}"/>
              </a:ext>
            </a:extLst>
          </p:cNvPr>
          <p:cNvPicPr>
            <a:picLocks noChangeAspect="1"/>
          </p:cNvPicPr>
          <p:nvPr userDrawn="1"/>
        </p:nvPicPr>
        <p:blipFill>
          <a:blip r:embed="rId3"/>
          <a:stretch>
            <a:fillRect/>
          </a:stretch>
        </p:blipFill>
        <p:spPr>
          <a:xfrm>
            <a:off x="9273308" y="4421714"/>
            <a:ext cx="2518641" cy="1915587"/>
          </a:xfrm>
          <a:prstGeom prst="rect">
            <a:avLst/>
          </a:prstGeom>
        </p:spPr>
      </p:pic>
    </p:spTree>
    <p:extLst>
      <p:ext uri="{BB962C8B-B14F-4D97-AF65-F5344CB8AC3E}">
        <p14:creationId xmlns:p14="http://schemas.microsoft.com/office/powerpoint/2010/main" val="1509528146"/>
      </p:ext>
    </p:extLst>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DDC005-AB78-6348-869F-3C95215C5EC5}"/>
              </a:ext>
            </a:extLst>
          </p:cNvPr>
          <p:cNvSpPr/>
          <p:nvPr userDrawn="1"/>
        </p:nvSpPr>
        <p:spPr>
          <a:xfrm>
            <a:off x="0" y="0"/>
            <a:ext cx="12293600" cy="6858000"/>
          </a:xfrm>
          <a:prstGeom prst="rect">
            <a:avLst/>
          </a:prstGeom>
          <a:solidFill>
            <a:srgbClr val="41DA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pic>
        <p:nvPicPr>
          <p:cNvPr id="9" name="Picture 8">
            <a:extLst>
              <a:ext uri="{FF2B5EF4-FFF2-40B4-BE49-F238E27FC236}">
                <a16:creationId xmlns:a16="http://schemas.microsoft.com/office/drawing/2014/main" id="{172EAD45-4004-E843-BC97-887330E5CEC8}"/>
              </a:ext>
            </a:extLst>
          </p:cNvPr>
          <p:cNvPicPr>
            <a:picLocks noChangeAspect="1"/>
          </p:cNvPicPr>
          <p:nvPr userDrawn="1"/>
        </p:nvPicPr>
        <p:blipFill>
          <a:blip r:embed="rId3"/>
          <a:stretch>
            <a:fillRect/>
          </a:stretch>
        </p:blipFill>
        <p:spPr>
          <a:xfrm>
            <a:off x="9273308" y="4421714"/>
            <a:ext cx="2518641" cy="1915587"/>
          </a:xfrm>
          <a:prstGeom prst="rect">
            <a:avLst/>
          </a:prstGeom>
        </p:spPr>
      </p:pic>
    </p:spTree>
    <p:extLst>
      <p:ext uri="{BB962C8B-B14F-4D97-AF65-F5344CB8AC3E}">
        <p14:creationId xmlns:p14="http://schemas.microsoft.com/office/powerpoint/2010/main" val="1518768421"/>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DDC005-AB78-6348-869F-3C95215C5EC5}"/>
              </a:ext>
            </a:extLst>
          </p:cNvPr>
          <p:cNvSpPr/>
          <p:nvPr userDrawn="1"/>
        </p:nvSpPr>
        <p:spPr>
          <a:xfrm>
            <a:off x="0" y="0"/>
            <a:ext cx="12293600" cy="6858000"/>
          </a:xfrm>
          <a:prstGeom prst="rect">
            <a:avLst/>
          </a:prstGeom>
          <a:solidFill>
            <a:srgbClr val="837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pic>
        <p:nvPicPr>
          <p:cNvPr id="9" name="Picture 8">
            <a:extLst>
              <a:ext uri="{FF2B5EF4-FFF2-40B4-BE49-F238E27FC236}">
                <a16:creationId xmlns:a16="http://schemas.microsoft.com/office/drawing/2014/main" id="{172EAD45-4004-E843-BC97-887330E5CEC8}"/>
              </a:ext>
            </a:extLst>
          </p:cNvPr>
          <p:cNvPicPr>
            <a:picLocks noChangeAspect="1"/>
          </p:cNvPicPr>
          <p:nvPr userDrawn="1"/>
        </p:nvPicPr>
        <p:blipFill>
          <a:blip r:embed="rId3"/>
          <a:stretch>
            <a:fillRect/>
          </a:stretch>
        </p:blipFill>
        <p:spPr>
          <a:xfrm>
            <a:off x="9273308" y="4421714"/>
            <a:ext cx="2518641" cy="1915587"/>
          </a:xfrm>
          <a:prstGeom prst="rect">
            <a:avLst/>
          </a:prstGeom>
        </p:spPr>
      </p:pic>
    </p:spTree>
    <p:extLst>
      <p:ext uri="{BB962C8B-B14F-4D97-AF65-F5344CB8AC3E}">
        <p14:creationId xmlns:p14="http://schemas.microsoft.com/office/powerpoint/2010/main" val="2638772442"/>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co.org.uk/for-organisations/guide-to-the-general-data-protection-regulation-gdpr/controllers-and-processors/" TargetMode="External"/><Relationship Id="rId2" Type="http://schemas.openxmlformats.org/officeDocument/2006/relationships/hyperlink" Target="https://ico.org.uk/for-organisations/guide-to-the-general-data-protection-regulation-gdpr/key-definitions/controllers-and-processors/" TargetMode="External"/><Relationship Id="rId1" Type="http://schemas.openxmlformats.org/officeDocument/2006/relationships/slideLayout" Target="../slideLayouts/slideLayout2.xml"/><Relationship Id="rId4" Type="http://schemas.openxmlformats.org/officeDocument/2006/relationships/hyperlink" Target="https://ico.org.uk/for-organisations/guide-to-the-general-data-protection-regulation-gdpr/contracts-and-liabilities-between-controllers-and-processors-mult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ico.org.uk/for-organisations/data-protection-and-brexit/" TargetMode="External"/><Relationship Id="rId2" Type="http://schemas.openxmlformats.org/officeDocument/2006/relationships/hyperlink" Target="https://ico.org.uk/about-the-ico/news-and-events/blog-data-protection-and-brexit-ico-advice-for-organisations/" TargetMode="External"/><Relationship Id="rId1" Type="http://schemas.openxmlformats.org/officeDocument/2006/relationships/slideLayout" Target="../slideLayouts/slideLayout2.xml"/><Relationship Id="rId4" Type="http://schemas.openxmlformats.org/officeDocument/2006/relationships/hyperlink" Target="https://ico.org.uk/for-organisation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935CD1-730C-984D-A800-9F4EEB0FB898}"/>
              </a:ext>
            </a:extLst>
          </p:cNvPr>
          <p:cNvSpPr txBox="1"/>
          <p:nvPr/>
        </p:nvSpPr>
        <p:spPr>
          <a:xfrm>
            <a:off x="77492" y="-216976"/>
            <a:ext cx="184731" cy="369332"/>
          </a:xfrm>
          <a:prstGeom prst="rect">
            <a:avLst/>
          </a:prstGeom>
          <a:noFill/>
        </p:spPr>
        <p:txBody>
          <a:bodyPr wrap="none" rtlCol="0">
            <a:spAutoFit/>
          </a:bodyPr>
          <a:lstStyle/>
          <a:p>
            <a:endParaRPr lang="en-US" dirty="0"/>
          </a:p>
        </p:txBody>
      </p:sp>
      <p:sp>
        <p:nvSpPr>
          <p:cNvPr id="6" name="Title 5">
            <a:extLst>
              <a:ext uri="{FF2B5EF4-FFF2-40B4-BE49-F238E27FC236}">
                <a16:creationId xmlns:a16="http://schemas.microsoft.com/office/drawing/2014/main" id="{435BCDC4-266B-514F-AE11-7DE30685D448}"/>
              </a:ext>
            </a:extLst>
          </p:cNvPr>
          <p:cNvSpPr>
            <a:spLocks noGrp="1"/>
          </p:cNvSpPr>
          <p:nvPr>
            <p:ph type="title"/>
          </p:nvPr>
        </p:nvSpPr>
        <p:spPr/>
        <p:txBody>
          <a:bodyPr/>
          <a:lstStyle/>
          <a:p>
            <a:r>
              <a:rPr lang="en-US" dirty="0"/>
              <a:t>GDPR</a:t>
            </a:r>
          </a:p>
        </p:txBody>
      </p:sp>
      <p:sp>
        <p:nvSpPr>
          <p:cNvPr id="5" name="Subtitle 1">
            <a:extLst>
              <a:ext uri="{FF2B5EF4-FFF2-40B4-BE49-F238E27FC236}">
                <a16:creationId xmlns:a16="http://schemas.microsoft.com/office/drawing/2014/main" id="{79A018C0-80AB-2540-ADB4-C9B7EE78EE88}"/>
              </a:ext>
            </a:extLst>
          </p:cNvPr>
          <p:cNvSpPr>
            <a:spLocks noGrp="1"/>
          </p:cNvSpPr>
          <p:nvPr>
            <p:ph type="subTitle" idx="1"/>
          </p:nvPr>
        </p:nvSpPr>
        <p:spPr>
          <a:xfrm>
            <a:off x="960406" y="1797867"/>
            <a:ext cx="9414248" cy="430887"/>
          </a:xfrm>
        </p:spPr>
        <p:txBody>
          <a:bodyPr>
            <a:noAutofit/>
          </a:bodyPr>
          <a:lstStyle/>
          <a:p>
            <a:r>
              <a:rPr lang="en-US" dirty="0"/>
              <a:t>Direct Marketing List Rental Procedure</a:t>
            </a:r>
          </a:p>
          <a:p>
            <a:r>
              <a:rPr lang="en-US" dirty="0"/>
              <a:t>For guidance purposes only</a:t>
            </a:r>
          </a:p>
        </p:txBody>
      </p:sp>
    </p:spTree>
    <p:extLst>
      <p:ext uri="{BB962C8B-B14F-4D97-AF65-F5344CB8AC3E}">
        <p14:creationId xmlns:p14="http://schemas.microsoft.com/office/powerpoint/2010/main" val="2325066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2357975"/>
            <a:ext cx="8203179" cy="4326002"/>
          </a:xfrm>
        </p:spPr>
        <p:txBody>
          <a:bodyPr/>
          <a:lstStyle/>
          <a:p>
            <a:pPr marL="400050" lvl="1" indent="0">
              <a:buNone/>
            </a:pPr>
            <a:r>
              <a:rPr lang="en-GB" sz="1250" dirty="0">
                <a:solidFill>
                  <a:srgbClr val="1C2B56"/>
                </a:solidFill>
              </a:rPr>
              <a:t>Under the GDPR, individuals will have the right to obtain: </a:t>
            </a:r>
          </a:p>
          <a:p>
            <a:pPr marL="400050" lvl="1" indent="0">
              <a:buNone/>
            </a:pPr>
            <a:r>
              <a:rPr lang="en-GB" sz="1250" dirty="0">
                <a:solidFill>
                  <a:srgbClr val="1C2B56"/>
                </a:solidFill>
              </a:rPr>
              <a:t>confirmation that their data is being processed;</a:t>
            </a:r>
          </a:p>
          <a:p>
            <a:pPr marL="400050" lvl="1" indent="0">
              <a:buNone/>
            </a:pPr>
            <a:r>
              <a:rPr lang="en-GB" sz="1250" dirty="0">
                <a:solidFill>
                  <a:srgbClr val="1C2B56"/>
                </a:solidFill>
              </a:rPr>
              <a:t>access to their personal data; </a:t>
            </a:r>
          </a:p>
          <a:p>
            <a:pPr marL="400050" lvl="1" indent="0">
              <a:buNone/>
            </a:pPr>
            <a:r>
              <a:rPr lang="en-GB" sz="1250" dirty="0">
                <a:solidFill>
                  <a:srgbClr val="1C2B56"/>
                </a:solidFill>
              </a:rPr>
              <a:t>and other supplementary information – this largely corresponds to the information that should be provided in a privacy notice.</a:t>
            </a:r>
          </a:p>
          <a:p>
            <a:pPr marL="400050" lvl="1" indent="0">
              <a:buNone/>
            </a:pPr>
            <a:r>
              <a:rPr lang="en-GB" sz="1250" dirty="0">
                <a:solidFill>
                  <a:srgbClr val="1C2B56"/>
                </a:solidFill>
              </a:rPr>
              <a:t>These are similar to existing subject access rights under the DPA.</a:t>
            </a:r>
          </a:p>
          <a:p>
            <a:pPr marL="0" indent="0">
              <a:buClr>
                <a:srgbClr val="1C2B56"/>
              </a:buClr>
              <a:buNone/>
            </a:pPr>
            <a:endParaRPr lang="en-GB" sz="1250" dirty="0">
              <a:solidFill>
                <a:srgbClr val="1C2B56"/>
              </a:solidFill>
            </a:endParaRPr>
          </a:p>
          <a:p>
            <a:pPr>
              <a:spcAft>
                <a:spcPts val="400"/>
              </a:spcAft>
              <a:buClr>
                <a:srgbClr val="41DAF6"/>
              </a:buClr>
            </a:pPr>
            <a:r>
              <a:rPr lang="en-GB" sz="1250" dirty="0">
                <a:solidFill>
                  <a:srgbClr val="1C2B56"/>
                </a:solidFill>
              </a:rPr>
              <a:t>The right to rectification</a:t>
            </a:r>
          </a:p>
          <a:p>
            <a:pPr marL="400050" lvl="1" indent="0">
              <a:buNone/>
            </a:pPr>
            <a:r>
              <a:rPr lang="en-GB" sz="1250" dirty="0">
                <a:solidFill>
                  <a:srgbClr val="1C2B56"/>
                </a:solidFill>
              </a:rPr>
              <a:t>Individuals are entitled to have personal data rectified if it is inaccurate or incomplete. </a:t>
            </a:r>
          </a:p>
          <a:p>
            <a:pPr marL="400050" lvl="1" indent="0">
              <a:buNone/>
            </a:pPr>
            <a:r>
              <a:rPr lang="en-GB" sz="1250" dirty="0">
                <a:solidFill>
                  <a:srgbClr val="1C2B56"/>
                </a:solidFill>
              </a:rPr>
              <a:t>If you have disclosed the personal data in question to third parties, you must inform them of the rectification where possible. You must also inform the individuals about the third parties to whom the data has been disclosed where appropriate.</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1059"/>
            <a:ext cx="9247188" cy="1354217"/>
          </a:xfrm>
        </p:spPr>
        <p:txBody>
          <a:bodyPr wrap="square">
            <a:spAutoFit/>
          </a:bodyPr>
          <a:lstStyle/>
          <a:p>
            <a:pPr marL="360000" indent="-393700"/>
            <a:r>
              <a:rPr lang="en-US" dirty="0"/>
              <a:t>Key areas to consider. Individuals’ rights.</a:t>
            </a:r>
          </a:p>
        </p:txBody>
      </p:sp>
    </p:spTree>
    <p:extLst>
      <p:ext uri="{BB962C8B-B14F-4D97-AF65-F5344CB8AC3E}">
        <p14:creationId xmlns:p14="http://schemas.microsoft.com/office/powerpoint/2010/main" val="209914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2357975"/>
            <a:ext cx="8789105" cy="4326002"/>
          </a:xfrm>
        </p:spPr>
        <p:txBody>
          <a:bodyPr/>
          <a:lstStyle/>
          <a:p>
            <a:pPr>
              <a:spcAft>
                <a:spcPts val="400"/>
              </a:spcAft>
              <a:buClr>
                <a:srgbClr val="41DAF6"/>
              </a:buClr>
            </a:pPr>
            <a:r>
              <a:rPr lang="en-GB" sz="1250" dirty="0">
                <a:solidFill>
                  <a:srgbClr val="1C2B56"/>
                </a:solidFill>
              </a:rPr>
              <a:t>The right to erasure</a:t>
            </a:r>
          </a:p>
          <a:p>
            <a:pPr marL="400050" lvl="1" indent="0">
              <a:buClr>
                <a:srgbClr val="1C2B56"/>
              </a:buClr>
              <a:buNone/>
            </a:pPr>
            <a:r>
              <a:rPr lang="en-GB" sz="1250" dirty="0">
                <a:solidFill>
                  <a:srgbClr val="1C2B56"/>
                </a:solidFill>
              </a:rPr>
              <a:t>The right to erasure is also known as ‘the right to be forgotten’. The broad principle underpinning this right is to enable an individual to request the deletion or removal of personal data where there is no compelling reason for its continued processing including retention. You can keep the minimum level of detail on an individual for suppression purposes!</a:t>
            </a:r>
          </a:p>
          <a:p>
            <a:pPr marL="400050" lvl="1" indent="0">
              <a:buClr>
                <a:srgbClr val="1C2B56"/>
              </a:buClr>
              <a:buNone/>
            </a:pPr>
            <a:endParaRPr lang="en-GB" sz="1250" dirty="0">
              <a:solidFill>
                <a:srgbClr val="1C2B56"/>
              </a:solidFill>
            </a:endParaRPr>
          </a:p>
          <a:p>
            <a:pPr>
              <a:spcAft>
                <a:spcPts val="400"/>
              </a:spcAft>
              <a:buClr>
                <a:srgbClr val="41DAF6"/>
              </a:buClr>
            </a:pPr>
            <a:r>
              <a:rPr lang="en-GB" sz="1250" dirty="0">
                <a:solidFill>
                  <a:srgbClr val="1C2B56"/>
                </a:solidFill>
              </a:rPr>
              <a:t>The right to restrict processing</a:t>
            </a:r>
          </a:p>
          <a:p>
            <a:pPr marL="400050" lvl="1" indent="0">
              <a:buClr>
                <a:srgbClr val="1C2B56"/>
              </a:buClr>
              <a:buNone/>
            </a:pPr>
            <a:r>
              <a:rPr lang="en-GB" sz="1250" dirty="0">
                <a:solidFill>
                  <a:srgbClr val="1C2B56"/>
                </a:solidFill>
              </a:rPr>
              <a:t>Under the Data Protection Act 1998, individuals have a right to ‘block’ or suppress processing of personal data. The restriction of processing under GDPR/Data Protection Act 2018 is similar. When processing is restricted, you are permitted to store the personal data, but not further process it. You can retain just enough information about the individual to ensure that the restriction is respected in future.</a:t>
            </a:r>
          </a:p>
          <a:p>
            <a:pPr marL="400050" lvl="1" indent="0">
              <a:buClr>
                <a:srgbClr val="1C2B56"/>
              </a:buClr>
              <a:buNone/>
            </a:pPr>
            <a:endParaRPr lang="en-GB" sz="1250" dirty="0">
              <a:solidFill>
                <a:srgbClr val="1C2B56"/>
              </a:solidFill>
            </a:endParaRPr>
          </a:p>
          <a:p>
            <a:pPr>
              <a:spcAft>
                <a:spcPts val="400"/>
              </a:spcAft>
              <a:buClr>
                <a:srgbClr val="41DAF6"/>
              </a:buClr>
            </a:pPr>
            <a:r>
              <a:rPr lang="en-GB" sz="1250" dirty="0">
                <a:solidFill>
                  <a:srgbClr val="1C2B56"/>
                </a:solidFill>
              </a:rPr>
              <a:t>The right to data portability</a:t>
            </a:r>
          </a:p>
          <a:p>
            <a:pPr marL="400050" lvl="1" indent="0">
              <a:buClr>
                <a:srgbClr val="1C2B56"/>
              </a:buClr>
              <a:buNone/>
            </a:pPr>
            <a:r>
              <a:rPr lang="en-GB" sz="1250" dirty="0">
                <a:solidFill>
                  <a:srgbClr val="1C2B56"/>
                </a:solidFill>
              </a:rPr>
              <a:t>The right to data portability allows individuals to obtain and reuse their personal data for their own purposes across different services. It allows them to move, copy or transfer personal data easily from one IT environment to another in a safe and secure way, without hindrance to usability. Some organisations in the UK already offer data portability through the </a:t>
            </a:r>
            <a:r>
              <a:rPr lang="en-GB" sz="1250" dirty="0" err="1">
                <a:solidFill>
                  <a:srgbClr val="1C2B56"/>
                </a:solidFill>
              </a:rPr>
              <a:t>midata</a:t>
            </a:r>
            <a:r>
              <a:rPr lang="en-GB" sz="1250" dirty="0">
                <a:solidFill>
                  <a:srgbClr val="1C2B56"/>
                </a:solidFill>
              </a:rPr>
              <a:t> and similar initiatives which allow individuals to view, access and use their personal consumption and transaction data in a way that is portable and safe. It enables consumers to take advantage of applications and services which can use this data to find them a better deal, or help them understand their spending habits.</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1059"/>
            <a:ext cx="9247188" cy="1354217"/>
          </a:xfrm>
        </p:spPr>
        <p:txBody>
          <a:bodyPr wrap="square">
            <a:spAutoFit/>
          </a:bodyPr>
          <a:lstStyle/>
          <a:p>
            <a:pPr marL="360000" indent="-393700"/>
            <a:r>
              <a:rPr lang="en-US" dirty="0"/>
              <a:t>Key areas to consider. Individuals’ rights.</a:t>
            </a:r>
          </a:p>
        </p:txBody>
      </p:sp>
    </p:spTree>
    <p:extLst>
      <p:ext uri="{BB962C8B-B14F-4D97-AF65-F5344CB8AC3E}">
        <p14:creationId xmlns:p14="http://schemas.microsoft.com/office/powerpoint/2010/main" val="3619473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2357975"/>
            <a:ext cx="8789105" cy="4326002"/>
          </a:xfrm>
        </p:spPr>
        <p:txBody>
          <a:bodyPr/>
          <a:lstStyle/>
          <a:p>
            <a:pPr>
              <a:spcAft>
                <a:spcPts val="400"/>
              </a:spcAft>
              <a:buClr>
                <a:srgbClr val="41DAF6"/>
              </a:buClr>
            </a:pPr>
            <a:r>
              <a:rPr lang="en-GB" sz="1250" dirty="0">
                <a:solidFill>
                  <a:srgbClr val="1C2B56"/>
                </a:solidFill>
              </a:rPr>
              <a:t>The right to object.</a:t>
            </a:r>
          </a:p>
          <a:p>
            <a:pPr marL="400050" lvl="1" indent="0">
              <a:buClr>
                <a:srgbClr val="1C2B56"/>
              </a:buClr>
              <a:buNone/>
            </a:pPr>
            <a:r>
              <a:rPr lang="en-GB" sz="1250" dirty="0">
                <a:solidFill>
                  <a:srgbClr val="1C2B56"/>
                </a:solidFill>
              </a:rPr>
              <a:t>An individual has the right to object to any processing that uses legitimate interests. This should be communicated at the point of data collection, perhaps via an opt-out box or link for marketing communications. For other processing, such as profiling, you might consider an email address or other mechanism. It is advisable that the opt-out is provided via the same marketing channel. So in the case of postal marketing the recipient should be given an opportunity to unsubscribe/opt-out by post For other processing such as profiling which falls outside the definition of automated decision making you might consider an email address or other mechanism.</a:t>
            </a:r>
          </a:p>
          <a:p>
            <a:pPr marL="400050" lvl="1" indent="0">
              <a:buClr>
                <a:srgbClr val="1C2B56"/>
              </a:buClr>
              <a:buNone/>
            </a:pPr>
            <a:endParaRPr lang="en-GB" sz="1250" dirty="0">
              <a:solidFill>
                <a:srgbClr val="1C2B56"/>
              </a:solidFill>
            </a:endParaRPr>
          </a:p>
          <a:p>
            <a:pPr marL="400050" lvl="1" indent="0">
              <a:buClr>
                <a:srgbClr val="1C2B56"/>
              </a:buClr>
              <a:buNone/>
            </a:pPr>
            <a:r>
              <a:rPr lang="en-GB" sz="1250" dirty="0">
                <a:solidFill>
                  <a:srgbClr val="1C2B56"/>
                </a:solidFill>
              </a:rPr>
              <a:t>In particular there is an absolute right to object to direct marketing and this must be respected by organisations. Clear opt-outs should be available when personal data is collected and in all future communications, whichever legal ground under the GDPR an organisation is using for its direct marketing activities.</a:t>
            </a:r>
          </a:p>
          <a:p>
            <a:pPr marL="0" indent="0">
              <a:buClr>
                <a:srgbClr val="1C2B56"/>
              </a:buClr>
              <a:buNone/>
            </a:pPr>
            <a:endParaRPr lang="en-GB" sz="1250" dirty="0">
              <a:solidFill>
                <a:srgbClr val="1C2B56"/>
              </a:solidFill>
            </a:endParaRPr>
          </a:p>
          <a:p>
            <a:pPr>
              <a:spcAft>
                <a:spcPts val="400"/>
              </a:spcAft>
              <a:buClr>
                <a:srgbClr val="41DAF6"/>
              </a:buClr>
            </a:pPr>
            <a:r>
              <a:rPr lang="en-GB" sz="1250" dirty="0">
                <a:solidFill>
                  <a:srgbClr val="1C2B56"/>
                </a:solidFill>
              </a:rPr>
              <a:t>Rights in relation to automated decision making and profiling.</a:t>
            </a:r>
          </a:p>
          <a:p>
            <a:pPr marL="400050" lvl="1" indent="0">
              <a:buClr>
                <a:srgbClr val="1C2B56"/>
              </a:buClr>
              <a:buNone/>
            </a:pPr>
            <a:r>
              <a:rPr lang="en-GB" sz="1250" dirty="0">
                <a:solidFill>
                  <a:srgbClr val="1C2B56"/>
                </a:solidFill>
              </a:rPr>
              <a:t>An individual can object to a decision made solely on an automated basis, which has a legal or similarly significant effect. It may only happen if the decision being made is necessary for contractual reasons, or authorised by EU or UK law applicable to the controller, or based on the individuals explicit consent. Furthermore, the organisation must identify whether any processing falls under Article 22 of GDPR, give individuals information about processing activity, allow them to challenge a decision easily and regularly check its systems are working.</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1059"/>
            <a:ext cx="9247188" cy="1354217"/>
          </a:xfrm>
        </p:spPr>
        <p:txBody>
          <a:bodyPr wrap="square">
            <a:spAutoFit/>
          </a:bodyPr>
          <a:lstStyle/>
          <a:p>
            <a:pPr marL="360000" indent="-393700"/>
            <a:r>
              <a:rPr lang="en-US" dirty="0"/>
              <a:t>Key areas to consider. Individuals’ rights.</a:t>
            </a:r>
          </a:p>
        </p:txBody>
      </p:sp>
    </p:spTree>
    <p:extLst>
      <p:ext uri="{BB962C8B-B14F-4D97-AF65-F5344CB8AC3E}">
        <p14:creationId xmlns:p14="http://schemas.microsoft.com/office/powerpoint/2010/main" val="264274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2357975"/>
            <a:ext cx="8789105" cy="4326002"/>
          </a:xfrm>
        </p:spPr>
        <p:txBody>
          <a:bodyPr/>
          <a:lstStyle/>
          <a:p>
            <a:pPr marL="400050" lvl="1" indent="0">
              <a:buNone/>
            </a:pPr>
            <a:r>
              <a:rPr lang="en-GB" sz="1250" dirty="0">
                <a:solidFill>
                  <a:srgbClr val="1C2B56"/>
                </a:solidFill>
              </a:rPr>
              <a:t>It has been confirmed that the majority of postal direct marketing falls outside the scope of automated decision making because the receipt of or non - receipt of a postal direct marketing is unlikely to produce a legal effect or similarly significantly affect an individual. Even if the profiling falls outside the definition of automated decision-making, organisations must still inform recipients that profiling is being carried out for example by including it in their privacy policy in order to meet the privacy information requirements.</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1059"/>
            <a:ext cx="9247188" cy="1354217"/>
          </a:xfrm>
        </p:spPr>
        <p:txBody>
          <a:bodyPr wrap="square">
            <a:spAutoFit/>
          </a:bodyPr>
          <a:lstStyle/>
          <a:p>
            <a:pPr marL="360000" indent="-393700"/>
            <a:r>
              <a:rPr lang="en-US" dirty="0"/>
              <a:t>Key areas to consider. Individuals’ rights.</a:t>
            </a:r>
          </a:p>
        </p:txBody>
      </p:sp>
    </p:spTree>
    <p:extLst>
      <p:ext uri="{BB962C8B-B14F-4D97-AF65-F5344CB8AC3E}">
        <p14:creationId xmlns:p14="http://schemas.microsoft.com/office/powerpoint/2010/main" val="248854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2357975"/>
            <a:ext cx="8789105" cy="4326002"/>
          </a:xfrm>
        </p:spPr>
        <p:txBody>
          <a:bodyPr/>
          <a:lstStyle/>
          <a:p>
            <a:pPr marL="0" indent="0">
              <a:buNone/>
            </a:pPr>
            <a:r>
              <a:rPr lang="en-GB" sz="1250" dirty="0">
                <a:solidFill>
                  <a:srgbClr val="1C2B56"/>
                </a:solidFill>
              </a:rPr>
              <a:t>The ICO state; </a:t>
            </a:r>
            <a:r>
              <a:rPr lang="en-GB" sz="1250" i="1" dirty="0">
                <a:solidFill>
                  <a:srgbClr val="1C2B56"/>
                </a:solidFill>
              </a:rPr>
              <a:t>“If an organisation is not processing any personal data then the GDPR won’t apply (although it will depend on whether these companies are collecting, holding, passing personal data onto the ‘list user’). Ultimately, if the organisation is confident that it is not processing personal data then GDPR doesn’t apply and they are neither a data controller or processor for that process.”</a:t>
            </a:r>
          </a:p>
          <a:p>
            <a:pPr marL="0" indent="0">
              <a:buNone/>
            </a:pPr>
            <a:endParaRPr lang="en-GB" sz="1250" i="1" dirty="0">
              <a:solidFill>
                <a:srgbClr val="1C2B56"/>
              </a:solidFill>
            </a:endParaRPr>
          </a:p>
          <a:p>
            <a:pPr marL="0" indent="0">
              <a:buNone/>
            </a:pPr>
            <a:r>
              <a:rPr lang="en-GB" sz="1250" dirty="0">
                <a:solidFill>
                  <a:srgbClr val="1C2B56"/>
                </a:solidFill>
              </a:rPr>
              <a:t>The DMA state; </a:t>
            </a:r>
            <a:r>
              <a:rPr lang="en-GB" sz="1250" i="1" dirty="0">
                <a:solidFill>
                  <a:srgbClr val="1C2B56"/>
                </a:solidFill>
              </a:rPr>
              <a:t>“Even if the data does not pass through the list broker’s systems the list broker </a:t>
            </a:r>
            <a:r>
              <a:rPr lang="en-GB" sz="1250" b="1" i="1" dirty="0">
                <a:solidFill>
                  <a:srgbClr val="1C2B56"/>
                </a:solidFill>
              </a:rPr>
              <a:t>may</a:t>
            </a:r>
            <a:r>
              <a:rPr lang="en-GB" sz="1250" i="1" dirty="0">
                <a:solidFill>
                  <a:srgbClr val="1C2B56"/>
                </a:solidFill>
              </a:rPr>
              <a:t> still be a Processor. </a:t>
            </a:r>
          </a:p>
          <a:p>
            <a:pPr marL="0" indent="0">
              <a:buNone/>
            </a:pPr>
            <a:r>
              <a:rPr lang="en-GB" sz="1250" i="1" dirty="0">
                <a:solidFill>
                  <a:srgbClr val="1C2B56"/>
                </a:solidFill>
              </a:rPr>
              <a:t>For example if a list broker rents data from a list owner or a list manager on behalf of an end user and then the end user instructs the data broker to forward the data directly from the list owner to the end user’s mailing house then even though the data never touches the list broker the list broker may be a processor because of the contractual relationship between the list broker and the end user. </a:t>
            </a:r>
          </a:p>
          <a:p>
            <a:pPr marL="0" indent="0">
              <a:buNone/>
            </a:pPr>
            <a:endParaRPr lang="en-GB" sz="1250" i="1" dirty="0">
              <a:solidFill>
                <a:srgbClr val="1C2B56"/>
              </a:solidFill>
            </a:endParaRPr>
          </a:p>
          <a:p>
            <a:pPr marL="0" indent="0">
              <a:buNone/>
            </a:pPr>
            <a:r>
              <a:rPr lang="en-GB" sz="1250" dirty="0">
                <a:solidFill>
                  <a:srgbClr val="1C2B56"/>
                </a:solidFill>
              </a:rPr>
              <a:t>A list manager or broker must satisfy themselves if they are a Processor or not based on their contractual relationship with the Controller/s.</a:t>
            </a:r>
          </a:p>
          <a:p>
            <a:pPr marL="0" indent="0">
              <a:buNone/>
            </a:pPr>
            <a:endParaRPr lang="en-GB" sz="1250" dirty="0">
              <a:solidFill>
                <a:srgbClr val="1C2B56"/>
              </a:solidFill>
            </a:endParaRPr>
          </a:p>
          <a:p>
            <a:pPr marL="0" indent="0">
              <a:buNone/>
            </a:pPr>
            <a:r>
              <a:rPr lang="en-GB" sz="1100" dirty="0">
                <a:solidFill>
                  <a:srgbClr val="1C2B56"/>
                </a:solidFill>
              </a:rPr>
              <a:t>Article 4, Definitions states: For the purpose of this Regulation, processing means any operation or set of operations which is performed on personal data, whether or not by automated means, such as collection, recording, organisation, structuring, storage, adaptions or alteration, retrieval, </a:t>
            </a:r>
            <a:r>
              <a:rPr lang="en-GB" sz="1100" u="sng" dirty="0">
                <a:solidFill>
                  <a:srgbClr val="1C2B56"/>
                </a:solidFill>
              </a:rPr>
              <a:t>consultation</a:t>
            </a:r>
            <a:r>
              <a:rPr lang="en-GB" sz="1100" dirty="0">
                <a:solidFill>
                  <a:srgbClr val="1C2B56"/>
                </a:solidFill>
              </a:rPr>
              <a:t>, use, disclosure by transmission, </a:t>
            </a:r>
            <a:r>
              <a:rPr lang="en-GB" sz="1100" u="sng" dirty="0">
                <a:solidFill>
                  <a:srgbClr val="1C2B56"/>
                </a:solidFill>
              </a:rPr>
              <a:t>dissemination or otherwise making available</a:t>
            </a:r>
            <a:r>
              <a:rPr lang="en-GB" sz="1100" dirty="0">
                <a:solidFill>
                  <a:srgbClr val="1C2B56"/>
                </a:solidFill>
              </a:rPr>
              <a:t>, alignment or combination, restriction, erasure or destruction. So in the example above we consider ourselves as a processor!</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1059"/>
            <a:ext cx="8794427" cy="1354217"/>
          </a:xfrm>
        </p:spPr>
        <p:txBody>
          <a:bodyPr wrap="square">
            <a:spAutoFit/>
          </a:bodyPr>
          <a:lstStyle/>
          <a:p>
            <a:pPr marL="360000" indent="-393700"/>
            <a:r>
              <a:rPr lang="en-US" dirty="0"/>
              <a:t>Who is a Data Controller or Data Processor</a:t>
            </a:r>
          </a:p>
        </p:txBody>
      </p:sp>
    </p:spTree>
    <p:extLst>
      <p:ext uri="{BB962C8B-B14F-4D97-AF65-F5344CB8AC3E}">
        <p14:creationId xmlns:p14="http://schemas.microsoft.com/office/powerpoint/2010/main" val="84579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2357975"/>
            <a:ext cx="8789105" cy="4326002"/>
          </a:xfrm>
        </p:spPr>
        <p:txBody>
          <a:bodyPr/>
          <a:lstStyle/>
          <a:p>
            <a:pPr marL="0" indent="0">
              <a:buNone/>
            </a:pPr>
            <a:r>
              <a:rPr lang="en-GB" sz="1250" dirty="0">
                <a:solidFill>
                  <a:srgbClr val="1C2B56"/>
                </a:solidFill>
              </a:rPr>
              <a:t>Most List Managers/Brokers are likely to fall into the definition of processors. The ICO has produced a checklist for organisations to determine whether they are controllers or processors at </a:t>
            </a:r>
          </a:p>
          <a:p>
            <a:pPr marL="0" indent="0">
              <a:buNone/>
            </a:pPr>
            <a:r>
              <a:rPr lang="en-GB" sz="1250" dirty="0">
                <a:solidFill>
                  <a:srgbClr val="837AFF"/>
                </a:solidFill>
                <a:hlinkClick r:id="rId2">
                  <a:extLst>
                    <a:ext uri="{A12FA001-AC4F-418D-AE19-62706E023703}">
                      <ahyp:hlinkClr xmlns:ahyp="http://schemas.microsoft.com/office/drawing/2018/hyperlinkcolor" val="tx"/>
                    </a:ext>
                  </a:extLst>
                </a:hlinkClick>
              </a:rPr>
              <a:t>https://ico.org.uk/for-organisations/guide-to-the-general-data-protection-regulation-gdpr/key-definitions/controllers-and-processors/</a:t>
            </a:r>
            <a:endParaRPr lang="en-GB" sz="1250" dirty="0">
              <a:solidFill>
                <a:srgbClr val="837AFF"/>
              </a:solidFill>
            </a:endParaRPr>
          </a:p>
          <a:p>
            <a:pPr marL="0" indent="0">
              <a:buNone/>
            </a:pPr>
            <a:endParaRPr lang="en-GB" sz="1250" dirty="0">
              <a:solidFill>
                <a:schemeClr val="bg1">
                  <a:lumMod val="50000"/>
                </a:schemeClr>
              </a:solidFill>
            </a:endParaRPr>
          </a:p>
          <a:p>
            <a:pPr marL="0" indent="0">
              <a:buNone/>
            </a:pPr>
            <a:r>
              <a:rPr lang="en-GB" sz="1250" dirty="0">
                <a:solidFill>
                  <a:srgbClr val="1C2B56"/>
                </a:solidFill>
              </a:rPr>
              <a:t>More detailed guidance about controllers and processors is available at </a:t>
            </a:r>
          </a:p>
          <a:p>
            <a:pPr marL="0" indent="0">
              <a:buNone/>
            </a:pPr>
            <a:r>
              <a:rPr lang="en-GB" sz="1250" dirty="0">
                <a:solidFill>
                  <a:srgbClr val="837AFF"/>
                </a:solidFill>
                <a:hlinkClick r:id="rId3">
                  <a:extLst>
                    <a:ext uri="{A12FA001-AC4F-418D-AE19-62706E023703}">
                      <ahyp:hlinkClr xmlns:ahyp="http://schemas.microsoft.com/office/drawing/2018/hyperlinkcolor" val="tx"/>
                    </a:ext>
                  </a:extLst>
                </a:hlinkClick>
              </a:rPr>
              <a:t>https://ico.org.uk/for-organisations/guide-to-the-general-data-protection-regulation-gdpr/controllers-and-processors/</a:t>
            </a:r>
            <a:endParaRPr lang="en-GB" sz="1250" dirty="0">
              <a:solidFill>
                <a:srgbClr val="837AFF"/>
              </a:solidFill>
            </a:endParaRPr>
          </a:p>
          <a:p>
            <a:pPr marL="0" indent="0">
              <a:buNone/>
            </a:pPr>
            <a:endParaRPr lang="en-GB" sz="1250" dirty="0">
              <a:solidFill>
                <a:schemeClr val="bg1">
                  <a:lumMod val="50000"/>
                </a:schemeClr>
              </a:solidFill>
            </a:endParaRPr>
          </a:p>
          <a:p>
            <a:pPr marL="0" indent="0">
              <a:buNone/>
            </a:pPr>
            <a:r>
              <a:rPr lang="en-GB" sz="1250" dirty="0">
                <a:solidFill>
                  <a:srgbClr val="1C2B56"/>
                </a:solidFill>
              </a:rPr>
              <a:t>The ICO has produced detailed guidance on contracts and liabilities between controllers and processors available at </a:t>
            </a:r>
          </a:p>
          <a:p>
            <a:pPr marL="0" indent="0">
              <a:buNone/>
            </a:pPr>
            <a:r>
              <a:rPr lang="en-GB" sz="1250" dirty="0">
                <a:solidFill>
                  <a:srgbClr val="837AFF"/>
                </a:solidFill>
                <a:hlinkClick r:id="rId4">
                  <a:extLst>
                    <a:ext uri="{A12FA001-AC4F-418D-AE19-62706E023703}">
                      <ahyp:hlinkClr xmlns:ahyp="http://schemas.microsoft.com/office/drawing/2018/hyperlinkcolor" val="tx"/>
                    </a:ext>
                  </a:extLst>
                </a:hlinkClick>
              </a:rPr>
              <a:t>https://ico.org.uk/for-organisations/guide-to-the-general-data-protection-regulation-gdpr/contracts-and-liabilities-between-controllers-and-processors-multi/</a:t>
            </a:r>
            <a:endParaRPr lang="en-GB" sz="1250" dirty="0">
              <a:solidFill>
                <a:srgbClr val="837AFF"/>
              </a:solidFill>
            </a:endParaRPr>
          </a:p>
          <a:p>
            <a:pPr marL="0" indent="0">
              <a:buNone/>
            </a:pPr>
            <a:endParaRPr lang="en-GB" sz="1250" dirty="0">
              <a:solidFill>
                <a:srgbClr val="1C2B56"/>
              </a:solidFill>
            </a:endParaRPr>
          </a:p>
          <a:p>
            <a:pPr marL="0" indent="0">
              <a:buNone/>
            </a:pPr>
            <a:r>
              <a:rPr lang="en-GB" sz="1250" dirty="0">
                <a:solidFill>
                  <a:srgbClr val="1C2B56"/>
                </a:solidFill>
              </a:rPr>
              <a:t>Regardless of a list manager or broker being a processor or not, we recommend they carry out due diligence when renting data to or from a controller as outlined in this document.</a:t>
            </a:r>
            <a:endParaRPr lang="en-GB" sz="1250" dirty="0">
              <a:solidFill>
                <a:schemeClr val="bg1">
                  <a:lumMod val="50000"/>
                </a:schemeClr>
              </a:solidFill>
            </a:endParaRP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1059"/>
            <a:ext cx="8794427" cy="1354217"/>
          </a:xfrm>
        </p:spPr>
        <p:txBody>
          <a:bodyPr wrap="square">
            <a:spAutoFit/>
          </a:bodyPr>
          <a:lstStyle/>
          <a:p>
            <a:pPr marL="360000" indent="-393700"/>
            <a:r>
              <a:rPr lang="en-US" dirty="0"/>
              <a:t>Who is a Data Controller or Data Processor</a:t>
            </a:r>
          </a:p>
        </p:txBody>
      </p:sp>
    </p:spTree>
    <p:extLst>
      <p:ext uri="{BB962C8B-B14F-4D97-AF65-F5344CB8AC3E}">
        <p14:creationId xmlns:p14="http://schemas.microsoft.com/office/powerpoint/2010/main" val="3601239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2357975"/>
            <a:ext cx="8860127" cy="4326002"/>
          </a:xfrm>
        </p:spPr>
        <p:txBody>
          <a:bodyPr/>
          <a:lstStyle/>
          <a:p>
            <a:pPr marL="0" indent="0">
              <a:buClr>
                <a:srgbClr val="1C2B56"/>
              </a:buClr>
              <a:buNone/>
            </a:pPr>
            <a:r>
              <a:rPr lang="en-GB" sz="1250" dirty="0">
                <a:solidFill>
                  <a:srgbClr val="1C2B56"/>
                </a:solidFill>
              </a:rPr>
              <a:t>Taking a typical list rental transaction, there are usually four companies involved.</a:t>
            </a:r>
          </a:p>
          <a:p>
            <a:pPr>
              <a:spcBef>
                <a:spcPts val="400"/>
              </a:spcBef>
              <a:spcAft>
                <a:spcPts val="400"/>
              </a:spcAft>
              <a:buClr>
                <a:srgbClr val="41DAF6"/>
              </a:buClr>
            </a:pPr>
            <a:r>
              <a:rPr lang="en-GB" sz="1250" dirty="0">
                <a:solidFill>
                  <a:srgbClr val="1C2B56"/>
                </a:solidFill>
              </a:rPr>
              <a:t>List Owner – Controller</a:t>
            </a:r>
          </a:p>
          <a:p>
            <a:pPr>
              <a:spcBef>
                <a:spcPts val="400"/>
              </a:spcBef>
              <a:spcAft>
                <a:spcPts val="400"/>
              </a:spcAft>
              <a:buClr>
                <a:srgbClr val="41DAF6"/>
              </a:buClr>
            </a:pPr>
            <a:r>
              <a:rPr lang="en-GB" sz="1250" dirty="0">
                <a:solidFill>
                  <a:srgbClr val="1C2B56"/>
                </a:solidFill>
              </a:rPr>
              <a:t>List Manager – on behalf of the List Owner/Controller</a:t>
            </a:r>
          </a:p>
          <a:p>
            <a:pPr>
              <a:spcBef>
                <a:spcPts val="400"/>
              </a:spcBef>
              <a:spcAft>
                <a:spcPts val="400"/>
              </a:spcAft>
              <a:buClr>
                <a:srgbClr val="41DAF6"/>
              </a:buClr>
            </a:pPr>
            <a:r>
              <a:rPr lang="en-GB" sz="1250" dirty="0">
                <a:solidFill>
                  <a:srgbClr val="1C2B56"/>
                </a:solidFill>
              </a:rPr>
              <a:t>List Broker – on behalf of the List User/Controller</a:t>
            </a:r>
          </a:p>
          <a:p>
            <a:pPr>
              <a:spcBef>
                <a:spcPts val="400"/>
              </a:spcBef>
              <a:spcAft>
                <a:spcPts val="400"/>
              </a:spcAft>
              <a:buClr>
                <a:srgbClr val="41DAF6"/>
              </a:buClr>
            </a:pPr>
            <a:r>
              <a:rPr lang="en-GB" sz="1250" dirty="0">
                <a:solidFill>
                  <a:srgbClr val="1C2B56"/>
                </a:solidFill>
              </a:rPr>
              <a:t>List User – Controller</a:t>
            </a:r>
          </a:p>
          <a:p>
            <a:pPr marL="0" indent="0">
              <a:buClr>
                <a:srgbClr val="1C2B56"/>
              </a:buClr>
              <a:buNone/>
            </a:pPr>
            <a:r>
              <a:rPr lang="en-GB" sz="1250" dirty="0">
                <a:solidFill>
                  <a:srgbClr val="1C2B56"/>
                </a:solidFill>
              </a:rPr>
              <a:t>We asked the DMA to clarify who needs a Data Processing Contract (Appendix 6) with whom in the above scenario.</a:t>
            </a:r>
          </a:p>
          <a:p>
            <a:pPr marL="0" indent="0">
              <a:buClr>
                <a:srgbClr val="1C2B56"/>
              </a:buClr>
              <a:buNone/>
            </a:pPr>
            <a:endParaRPr lang="en-GB" sz="1250" dirty="0">
              <a:solidFill>
                <a:srgbClr val="1C2B56"/>
              </a:solidFill>
            </a:endParaRPr>
          </a:p>
          <a:p>
            <a:pPr marL="0" indent="0">
              <a:buClr>
                <a:srgbClr val="1C2B56"/>
              </a:buClr>
              <a:buNone/>
            </a:pPr>
            <a:r>
              <a:rPr lang="en-GB" sz="1250" dirty="0">
                <a:solidFill>
                  <a:srgbClr val="1C2B56"/>
                </a:solidFill>
              </a:rPr>
              <a:t>Answer - </a:t>
            </a:r>
            <a:r>
              <a:rPr lang="en-GB" sz="1250" i="1" dirty="0">
                <a:solidFill>
                  <a:srgbClr val="1C2B56"/>
                </a:solidFill>
              </a:rPr>
              <a:t>There would be a data processing agreement with the List Owner as controller and List Manager as processor and then another agreement between the List User as controller and List Broker as processor.</a:t>
            </a:r>
          </a:p>
          <a:p>
            <a:pPr marL="0" indent="0">
              <a:buClr>
                <a:srgbClr val="1C2B56"/>
              </a:buClr>
              <a:buNone/>
            </a:pPr>
            <a:endParaRPr lang="en-GB" sz="1250" i="1" dirty="0">
              <a:solidFill>
                <a:srgbClr val="1C2B56"/>
              </a:solidFill>
            </a:endParaRPr>
          </a:p>
          <a:p>
            <a:pPr marL="0" indent="0">
              <a:buClr>
                <a:srgbClr val="1C2B56"/>
              </a:buClr>
              <a:buNone/>
            </a:pPr>
            <a:r>
              <a:rPr lang="en-GB" sz="1250" dirty="0">
                <a:solidFill>
                  <a:srgbClr val="1C2B56"/>
                </a:solidFill>
              </a:rPr>
              <a:t>There may be circumstances where additional parties are involved within this process such as an advertising agency, printer, a bureau providing suppression services or mailing house who contract to a List User who in-turn appoint the List Broker. If a data processing contract already exists between a Controller and Processer, other parties may be able to be named within the same agreement as a Sub-Processor. This will depend on whether the Controller choses the Sub- Processor or not. If the Controller leaves the decision as to which Sub-Processor to use up to the discretion of the Processor then it is almost certain that the Processor will need its own data processing contract with the Sub-Processor. In this case the Controller will act as A Controller with regards to the transfer of data to the Sub-Processor. The Processor will need to check that it can sub-contract to the Sub-Processor under the terms of its agreement with the Controller.</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1059"/>
            <a:ext cx="8794427" cy="1354217"/>
          </a:xfrm>
        </p:spPr>
        <p:txBody>
          <a:bodyPr wrap="square">
            <a:spAutoFit/>
          </a:bodyPr>
          <a:lstStyle/>
          <a:p>
            <a:pPr marL="360000" indent="-393700"/>
            <a:r>
              <a:rPr lang="en-US" dirty="0"/>
              <a:t>Who needs a Data Processing Contract</a:t>
            </a:r>
          </a:p>
        </p:txBody>
      </p:sp>
    </p:spTree>
    <p:extLst>
      <p:ext uri="{BB962C8B-B14F-4D97-AF65-F5344CB8AC3E}">
        <p14:creationId xmlns:p14="http://schemas.microsoft.com/office/powerpoint/2010/main" val="45717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1709905"/>
            <a:ext cx="9978713" cy="4326002"/>
          </a:xfrm>
        </p:spPr>
        <p:txBody>
          <a:bodyPr/>
          <a:lstStyle/>
          <a:p>
            <a:pPr marL="0" indent="0">
              <a:lnSpc>
                <a:spcPts val="1380"/>
              </a:lnSpc>
              <a:spcBef>
                <a:spcPts val="300"/>
              </a:spcBef>
              <a:buNone/>
            </a:pPr>
            <a:r>
              <a:rPr lang="en-GB" sz="1250" dirty="0">
                <a:solidFill>
                  <a:srgbClr val="1C2B56"/>
                </a:solidFill>
              </a:rPr>
              <a:t>Legitimate Interest Assessment (LIA)</a:t>
            </a:r>
          </a:p>
          <a:p>
            <a:pPr marL="0" indent="0">
              <a:lnSpc>
                <a:spcPts val="1380"/>
              </a:lnSpc>
              <a:spcBef>
                <a:spcPts val="300"/>
              </a:spcBef>
              <a:buNone/>
            </a:pPr>
            <a:endParaRPr lang="en-GB" sz="1250" dirty="0">
              <a:solidFill>
                <a:srgbClr val="1C2B56"/>
              </a:solidFill>
            </a:endParaRPr>
          </a:p>
          <a:p>
            <a:pPr marL="0" indent="0">
              <a:lnSpc>
                <a:spcPts val="1380"/>
              </a:lnSpc>
              <a:spcBef>
                <a:spcPts val="300"/>
              </a:spcBef>
              <a:buNone/>
            </a:pPr>
            <a:r>
              <a:rPr lang="en-GB" sz="1250" dirty="0">
                <a:solidFill>
                  <a:srgbClr val="1C2B56"/>
                </a:solidFill>
              </a:rPr>
              <a:t>Any organisation using Legitimate Interest as their legal basis for processing personal data under GDPR/Data Protection Act 2018 need to carry out a LIA. As a List Owner and List User are both Controllers, they both need to have carried out a LIA. The </a:t>
            </a:r>
            <a:r>
              <a:rPr lang="en-GB" sz="1250" dirty="0" err="1">
                <a:solidFill>
                  <a:srgbClr val="1C2B56"/>
                </a:solidFill>
              </a:rPr>
              <a:t>LIst</a:t>
            </a:r>
            <a:r>
              <a:rPr lang="en-GB" sz="1250" dirty="0">
                <a:solidFill>
                  <a:srgbClr val="1C2B56"/>
                </a:solidFill>
              </a:rPr>
              <a:t> Owner will need to carry out an LIA with regard to the transfer of the list to the List user. The List User will need to carry out an LIA with regard to its use of the list for its own marketing purposes.</a:t>
            </a:r>
          </a:p>
          <a:p>
            <a:pPr marL="0" indent="0">
              <a:lnSpc>
                <a:spcPts val="1380"/>
              </a:lnSpc>
              <a:spcBef>
                <a:spcPts val="300"/>
              </a:spcBef>
              <a:buNone/>
            </a:pPr>
            <a:endParaRPr lang="en-GB" sz="1250" dirty="0">
              <a:solidFill>
                <a:srgbClr val="1C2B56"/>
              </a:solidFill>
            </a:endParaRPr>
          </a:p>
          <a:p>
            <a:pPr marL="0" indent="0">
              <a:lnSpc>
                <a:spcPts val="1380"/>
              </a:lnSpc>
              <a:spcBef>
                <a:spcPts val="300"/>
              </a:spcBef>
              <a:buNone/>
            </a:pPr>
            <a:r>
              <a:rPr lang="en-GB" sz="1250" dirty="0">
                <a:solidFill>
                  <a:srgbClr val="1C2B56"/>
                </a:solidFill>
              </a:rPr>
              <a:t>There are three stages to this assessment: Identify a legitimate interest, Carry out a necessity test and Carry out a balancing test.</a:t>
            </a:r>
          </a:p>
          <a:p>
            <a:pPr marL="0" indent="0">
              <a:lnSpc>
                <a:spcPts val="1380"/>
              </a:lnSpc>
              <a:spcBef>
                <a:spcPts val="300"/>
              </a:spcBef>
              <a:buNone/>
            </a:pPr>
            <a:endParaRPr lang="en-GB" sz="1250" dirty="0">
              <a:solidFill>
                <a:srgbClr val="1C2B56"/>
              </a:solidFill>
            </a:endParaRPr>
          </a:p>
          <a:p>
            <a:pPr marL="0" indent="0">
              <a:lnSpc>
                <a:spcPts val="1380"/>
              </a:lnSpc>
              <a:spcBef>
                <a:spcPts val="300"/>
              </a:spcBef>
              <a:buNone/>
            </a:pPr>
            <a:r>
              <a:rPr lang="en-GB" sz="1250" dirty="0">
                <a:solidFill>
                  <a:srgbClr val="1C2B56"/>
                </a:solidFill>
              </a:rPr>
              <a:t>Identify a Legitimate Interest - this is where an organisation contemplates the purpose of data the legitimate interest can be carried out without the use of personal information. In most cases the personal data is essential to ensure the marketing communication reaches the right recipient. In marketing, this means communicating with customers or prospects to help promote or sell products or services. </a:t>
            </a:r>
          </a:p>
          <a:p>
            <a:pPr marL="0" indent="0">
              <a:lnSpc>
                <a:spcPts val="1380"/>
              </a:lnSpc>
              <a:spcBef>
                <a:spcPts val="300"/>
              </a:spcBef>
              <a:buNone/>
            </a:pPr>
            <a:endParaRPr lang="en-GB" sz="1250" dirty="0">
              <a:solidFill>
                <a:srgbClr val="1C2B56"/>
              </a:solidFill>
            </a:endParaRPr>
          </a:p>
          <a:p>
            <a:pPr marL="0" indent="0">
              <a:lnSpc>
                <a:spcPts val="1380"/>
              </a:lnSpc>
              <a:spcBef>
                <a:spcPts val="300"/>
              </a:spcBef>
              <a:buNone/>
            </a:pPr>
            <a:r>
              <a:rPr lang="en-GB" sz="1250" dirty="0">
                <a:solidFill>
                  <a:srgbClr val="1C2B56"/>
                </a:solidFill>
              </a:rPr>
              <a:t>A necessity test - having identified legitimate interests, an organisation must then decide whether a processing activity - planned or under way - is necessary.</a:t>
            </a:r>
          </a:p>
          <a:p>
            <a:pPr marL="0" indent="0">
              <a:lnSpc>
                <a:spcPts val="1380"/>
              </a:lnSpc>
              <a:spcBef>
                <a:spcPts val="300"/>
              </a:spcBef>
              <a:buNone/>
            </a:pPr>
            <a:endParaRPr lang="en-GB" sz="1250" dirty="0">
              <a:solidFill>
                <a:srgbClr val="1C2B56"/>
              </a:solidFill>
            </a:endParaRPr>
          </a:p>
          <a:p>
            <a:pPr marL="0" indent="0">
              <a:lnSpc>
                <a:spcPts val="1380"/>
              </a:lnSpc>
              <a:spcBef>
                <a:spcPts val="300"/>
              </a:spcBef>
              <a:buNone/>
            </a:pPr>
            <a:r>
              <a:rPr lang="en-GB" sz="1250" dirty="0">
                <a:solidFill>
                  <a:srgbClr val="1C2B56"/>
                </a:solidFill>
              </a:rPr>
              <a:t>Balancing test - is balancing the right of the organisation against the data protection rights of the individual. In the case of postal marketing the balancing test can usually be met by providing the recipient with the opportunity to unsubscribe/opt-out of further postal marketing. </a:t>
            </a:r>
          </a:p>
          <a:p>
            <a:pPr marL="0" indent="0">
              <a:lnSpc>
                <a:spcPts val="1380"/>
              </a:lnSpc>
              <a:spcBef>
                <a:spcPts val="300"/>
              </a:spcBef>
              <a:buNone/>
            </a:pPr>
            <a:endParaRPr lang="en-GB" sz="1250" dirty="0">
              <a:solidFill>
                <a:srgbClr val="1C2B56"/>
              </a:solidFill>
            </a:endParaRPr>
          </a:p>
          <a:p>
            <a:pPr marL="0" indent="0">
              <a:lnSpc>
                <a:spcPts val="1380"/>
              </a:lnSpc>
              <a:spcBef>
                <a:spcPts val="300"/>
              </a:spcBef>
              <a:buNone/>
            </a:pPr>
            <a:r>
              <a:rPr lang="en-GB" sz="1250" dirty="0">
                <a:solidFill>
                  <a:srgbClr val="1C2B56"/>
                </a:solidFill>
              </a:rPr>
              <a:t>Marketers need to record their decision making and the logic used to reach that decision in respect of all three stages of the LIA, we have provided a LIA Template*, (Appendix 7).</a:t>
            </a:r>
          </a:p>
          <a:p>
            <a:pPr marL="0" indent="0">
              <a:lnSpc>
                <a:spcPts val="1380"/>
              </a:lnSpc>
              <a:spcBef>
                <a:spcPts val="300"/>
              </a:spcBef>
              <a:buNone/>
            </a:pPr>
            <a:endParaRPr lang="en-GB" sz="1400" dirty="0">
              <a:solidFill>
                <a:srgbClr val="1C2B56"/>
              </a:solidFill>
            </a:endParaRPr>
          </a:p>
          <a:p>
            <a:pPr marL="0" indent="0">
              <a:lnSpc>
                <a:spcPts val="1380"/>
              </a:lnSpc>
              <a:spcBef>
                <a:spcPts val="300"/>
              </a:spcBef>
              <a:buNone/>
            </a:pPr>
            <a:r>
              <a:rPr lang="en-GB" sz="1100" dirty="0">
                <a:solidFill>
                  <a:srgbClr val="1C2B56"/>
                </a:solidFill>
              </a:rPr>
              <a:t>*</a:t>
            </a:r>
            <a:r>
              <a:rPr lang="en-GB" sz="1100" i="1" dirty="0">
                <a:solidFill>
                  <a:srgbClr val="1C2B56"/>
                </a:solidFill>
              </a:rPr>
              <a:t>Source: Data Protection Network, Guidance on the use of Legitimate Interests under the EU General Data Protection Regulation (version 2).</a:t>
            </a:r>
            <a:endParaRPr lang="en-GB" sz="1100" dirty="0">
              <a:solidFill>
                <a:srgbClr val="1C2B56"/>
              </a:solidFill>
            </a:endParaRP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2261"/>
            <a:ext cx="9202800" cy="677108"/>
          </a:xfrm>
        </p:spPr>
        <p:txBody>
          <a:bodyPr wrap="square">
            <a:spAutoFit/>
          </a:bodyPr>
          <a:lstStyle/>
          <a:p>
            <a:pPr marL="360000" indent="-393700"/>
            <a:r>
              <a:rPr lang="en-US" dirty="0"/>
              <a:t>Legitimate Interest Assessment</a:t>
            </a:r>
          </a:p>
        </p:txBody>
      </p:sp>
    </p:spTree>
    <p:extLst>
      <p:ext uri="{BB962C8B-B14F-4D97-AF65-F5344CB8AC3E}">
        <p14:creationId xmlns:p14="http://schemas.microsoft.com/office/powerpoint/2010/main" val="397685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1709905"/>
            <a:ext cx="9978713" cy="4326002"/>
          </a:xfrm>
        </p:spPr>
        <p:txBody>
          <a:bodyPr/>
          <a:lstStyle/>
          <a:p>
            <a:pPr marL="0" indent="0">
              <a:buNone/>
            </a:pPr>
            <a:r>
              <a:rPr lang="en-GB" sz="1250" dirty="0">
                <a:solidFill>
                  <a:srgbClr val="1C2B56"/>
                </a:solidFill>
              </a:rPr>
              <a:t>When considering a postal marketing list whether to represent or to rent on behalf of a third party you are required to carry out due diligence to ensure, to the best of your ability that the collection and processing of the data complies with GDPR and the Data Protection Act 2018.</a:t>
            </a:r>
          </a:p>
          <a:p>
            <a:pPr marL="0" indent="0">
              <a:buNone/>
            </a:pPr>
            <a:endParaRPr lang="en-GB" sz="1250" dirty="0">
              <a:solidFill>
                <a:srgbClr val="1C2B56"/>
              </a:solidFill>
            </a:endParaRPr>
          </a:p>
          <a:p>
            <a:pPr marL="0" indent="0">
              <a:buNone/>
            </a:pPr>
            <a:r>
              <a:rPr lang="en-GB" sz="1250" dirty="0">
                <a:solidFill>
                  <a:srgbClr val="1C2B56"/>
                </a:solidFill>
              </a:rPr>
              <a:t>There are two documents which will assist this process, they are;</a:t>
            </a:r>
          </a:p>
          <a:p>
            <a:pPr marL="0" indent="0">
              <a:buNone/>
            </a:pPr>
            <a:endParaRPr lang="en-GB" sz="1250" dirty="0">
              <a:solidFill>
                <a:srgbClr val="1C2B56"/>
              </a:solidFill>
            </a:endParaRPr>
          </a:p>
          <a:p>
            <a:pPr marL="0" indent="0">
              <a:buNone/>
            </a:pPr>
            <a:r>
              <a:rPr lang="en-GB" sz="1250" dirty="0">
                <a:solidFill>
                  <a:srgbClr val="1C2B56"/>
                </a:solidFill>
              </a:rPr>
              <a:t>Appendix 1: 				Appendix 2: </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2261"/>
            <a:ext cx="9202800" cy="677108"/>
          </a:xfrm>
        </p:spPr>
        <p:txBody>
          <a:bodyPr wrap="square">
            <a:spAutoFit/>
          </a:bodyPr>
          <a:lstStyle/>
          <a:p>
            <a:pPr marL="360000" indent="-393700"/>
            <a:r>
              <a:rPr lang="en-US" dirty="0"/>
              <a:t>Due Diligence for List Owners</a:t>
            </a:r>
          </a:p>
        </p:txBody>
      </p:sp>
      <p:pic>
        <p:nvPicPr>
          <p:cNvPr id="4" name="Picture 3">
            <a:extLst>
              <a:ext uri="{FF2B5EF4-FFF2-40B4-BE49-F238E27FC236}">
                <a16:creationId xmlns:a16="http://schemas.microsoft.com/office/drawing/2014/main" id="{49012928-E511-4C4B-9200-B493BF1EC77F}"/>
              </a:ext>
            </a:extLst>
          </p:cNvPr>
          <p:cNvPicPr>
            <a:picLocks noChangeAspect="1"/>
          </p:cNvPicPr>
          <p:nvPr/>
        </p:nvPicPr>
        <p:blipFill>
          <a:blip r:embed="rId2"/>
          <a:stretch>
            <a:fillRect/>
          </a:stretch>
        </p:blipFill>
        <p:spPr>
          <a:xfrm>
            <a:off x="934382" y="3406484"/>
            <a:ext cx="2088997" cy="2941548"/>
          </a:xfrm>
          <a:prstGeom prst="rect">
            <a:avLst/>
          </a:prstGeom>
          <a:ln>
            <a:solidFill>
              <a:schemeClr val="accent2"/>
            </a:solidFill>
          </a:ln>
        </p:spPr>
      </p:pic>
      <p:pic>
        <p:nvPicPr>
          <p:cNvPr id="5" name="Picture 4">
            <a:extLst>
              <a:ext uri="{FF2B5EF4-FFF2-40B4-BE49-F238E27FC236}">
                <a16:creationId xmlns:a16="http://schemas.microsoft.com/office/drawing/2014/main" id="{FC6F384B-FC7E-0148-A440-4B7EA4538FAA}"/>
              </a:ext>
            </a:extLst>
          </p:cNvPr>
          <p:cNvPicPr>
            <a:picLocks noChangeAspect="1"/>
          </p:cNvPicPr>
          <p:nvPr/>
        </p:nvPicPr>
        <p:blipFill>
          <a:blip r:embed="rId3"/>
          <a:stretch>
            <a:fillRect/>
          </a:stretch>
        </p:blipFill>
        <p:spPr>
          <a:xfrm>
            <a:off x="4595168" y="3406484"/>
            <a:ext cx="2089718" cy="2941547"/>
          </a:xfrm>
          <a:prstGeom prst="rect">
            <a:avLst/>
          </a:prstGeom>
          <a:ln>
            <a:solidFill>
              <a:schemeClr val="accent2"/>
            </a:solidFill>
          </a:ln>
        </p:spPr>
      </p:pic>
    </p:spTree>
    <p:extLst>
      <p:ext uri="{BB962C8B-B14F-4D97-AF65-F5344CB8AC3E}">
        <p14:creationId xmlns:p14="http://schemas.microsoft.com/office/powerpoint/2010/main" val="3192623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3077066"/>
            <a:ext cx="7759295" cy="4326002"/>
          </a:xfrm>
        </p:spPr>
        <p:txBody>
          <a:bodyPr/>
          <a:lstStyle/>
          <a:p>
            <a:pPr marL="0" indent="0">
              <a:buClr>
                <a:srgbClr val="1C2B56"/>
              </a:buClr>
              <a:buNone/>
            </a:pPr>
            <a:r>
              <a:rPr lang="en-GB" sz="1250" dirty="0">
                <a:solidFill>
                  <a:srgbClr val="1C2B56"/>
                </a:solidFill>
              </a:rPr>
              <a:t>This document is to be completed by data processors and controllers when renting postal data to a third party. This applies as follows.</a:t>
            </a:r>
          </a:p>
          <a:p>
            <a:pPr marL="0" indent="0">
              <a:buClr>
                <a:srgbClr val="1C2B56"/>
              </a:buClr>
              <a:buNone/>
            </a:pPr>
            <a:endParaRPr lang="en-GB" sz="1250" dirty="0">
              <a:solidFill>
                <a:srgbClr val="1C2B56"/>
              </a:solidFill>
            </a:endParaRPr>
          </a:p>
          <a:p>
            <a:pPr marL="317500" indent="-317500">
              <a:buClr>
                <a:srgbClr val="41DAF6"/>
              </a:buClr>
              <a:buFont typeface="+mj-lt"/>
              <a:buAutoNum type="arabicPeriod"/>
            </a:pPr>
            <a:r>
              <a:rPr lang="en-GB" sz="1250" dirty="0">
                <a:solidFill>
                  <a:srgbClr val="1C2B56"/>
                </a:solidFill>
              </a:rPr>
              <a:t>All List Owners, (Data Controllers) are required to complete this document so that it can provided to third parties when they carry out their due diligence.</a:t>
            </a:r>
          </a:p>
          <a:p>
            <a:pPr marL="317500" indent="-317500">
              <a:buClr>
                <a:srgbClr val="41DAF6"/>
              </a:buClr>
              <a:buFont typeface="+mj-lt"/>
              <a:buAutoNum type="arabicPeriod"/>
            </a:pPr>
            <a:r>
              <a:rPr lang="en-GB" sz="1250" dirty="0">
                <a:solidFill>
                  <a:srgbClr val="1C2B56"/>
                </a:solidFill>
              </a:rPr>
              <a:t>3</a:t>
            </a:r>
            <a:r>
              <a:rPr lang="en-GB" sz="1250" baseline="30000" dirty="0">
                <a:solidFill>
                  <a:srgbClr val="1C2B56"/>
                </a:solidFill>
              </a:rPr>
              <a:t>rd</a:t>
            </a:r>
            <a:r>
              <a:rPr lang="en-GB" sz="1250" dirty="0">
                <a:solidFill>
                  <a:srgbClr val="1C2B56"/>
                </a:solidFill>
              </a:rPr>
              <a:t> party List Owners, (Controllers) and their List Managers, (Processors) are also required to complete this document in order to satisfy due diligence.</a:t>
            </a:r>
          </a:p>
          <a:p>
            <a:pPr marL="228600" indent="-228600">
              <a:buClr>
                <a:srgbClr val="1C2B56"/>
              </a:buClr>
              <a:buFont typeface="+mj-lt"/>
              <a:buAutoNum type="arabicPeriod"/>
            </a:pPr>
            <a:endParaRPr lang="en-GB" sz="1250" dirty="0">
              <a:solidFill>
                <a:srgbClr val="1C2B56"/>
              </a:solidFill>
            </a:endParaRPr>
          </a:p>
          <a:p>
            <a:pPr marL="0" indent="0">
              <a:buClr>
                <a:srgbClr val="1C2B56"/>
              </a:buClr>
              <a:buNone/>
            </a:pPr>
            <a:r>
              <a:rPr lang="en-GB" sz="1250" dirty="0">
                <a:solidFill>
                  <a:srgbClr val="1C2B56"/>
                </a:solidFill>
              </a:rPr>
              <a:t>All sections need to be completed.</a:t>
            </a:r>
          </a:p>
          <a:p>
            <a:pPr marL="0" indent="0">
              <a:buClr>
                <a:srgbClr val="1C2B56"/>
              </a:buClr>
              <a:buNone/>
            </a:pPr>
            <a:endParaRPr lang="en-GB" sz="1250" dirty="0">
              <a:solidFill>
                <a:srgbClr val="1C2B56"/>
              </a:solidFill>
            </a:endParaRPr>
          </a:p>
          <a:p>
            <a:pPr marL="0" indent="0">
              <a:buClr>
                <a:srgbClr val="1C2B56"/>
              </a:buClr>
              <a:buNone/>
            </a:pPr>
            <a:r>
              <a:rPr lang="en-GB" sz="1250" dirty="0">
                <a:solidFill>
                  <a:srgbClr val="1C2B56"/>
                </a:solidFill>
              </a:rPr>
              <a:t>The complete due diligence process should be reviewed annually. You should also consider how you check if any changes in their processes have changed in the interim. You may wish to request confirmation of this on each order form you send to them.</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2261"/>
            <a:ext cx="8732283" cy="2031325"/>
          </a:xfrm>
        </p:spPr>
        <p:txBody>
          <a:bodyPr wrap="square">
            <a:spAutoFit/>
          </a:bodyPr>
          <a:lstStyle/>
          <a:p>
            <a:pPr marL="360000" indent="-393700"/>
            <a:r>
              <a:rPr lang="en-US" dirty="0"/>
              <a:t>Appendix 1</a:t>
            </a:r>
            <a:br>
              <a:rPr lang="en-US" dirty="0"/>
            </a:br>
            <a:r>
              <a:rPr lang="en-US" dirty="0"/>
              <a:t>Data Protection/GDPR Compliance form</a:t>
            </a:r>
          </a:p>
        </p:txBody>
      </p:sp>
    </p:spTree>
    <p:extLst>
      <p:ext uri="{BB962C8B-B14F-4D97-AF65-F5344CB8AC3E}">
        <p14:creationId xmlns:p14="http://schemas.microsoft.com/office/powerpoint/2010/main" val="348116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AA4D61A-3D35-1C48-8E70-49C7493DCEE3}"/>
              </a:ext>
            </a:extLst>
          </p:cNvPr>
          <p:cNvSpPr>
            <a:spLocks noGrp="1"/>
          </p:cNvSpPr>
          <p:nvPr>
            <p:ph type="subTitle" idx="1"/>
          </p:nvPr>
        </p:nvSpPr>
        <p:spPr>
          <a:xfrm>
            <a:off x="969030" y="1760923"/>
            <a:ext cx="9414248" cy="544650"/>
          </a:xfrm>
        </p:spPr>
        <p:txBody>
          <a:bodyPr lIns="72000">
            <a:noAutofit/>
          </a:bodyPr>
          <a:lstStyle/>
          <a:p>
            <a:pPr marL="536575" indent="-536575">
              <a:buFont typeface="+mj-lt"/>
              <a:buAutoNum type="arabicPeriod" startAt="2"/>
            </a:pPr>
            <a:r>
              <a:rPr lang="en-US" sz="1800" dirty="0"/>
              <a:t>Introduction</a:t>
            </a:r>
          </a:p>
          <a:p>
            <a:pPr marL="536575" indent="-536575">
              <a:buFont typeface="+mj-lt"/>
              <a:buAutoNum type="arabicPeriod" startAt="2"/>
            </a:pPr>
            <a:r>
              <a:rPr lang="en-US" sz="1800" dirty="0"/>
              <a:t>Definitions </a:t>
            </a:r>
          </a:p>
          <a:p>
            <a:pPr marL="536575" indent="-536575">
              <a:buFont typeface="+mj-lt"/>
              <a:buAutoNum type="arabicPeriod" startAt="2"/>
            </a:pPr>
            <a:r>
              <a:rPr lang="en-US" sz="1800" dirty="0"/>
              <a:t>Core principles of GDPR/Data Protection Act 2018</a:t>
            </a:r>
          </a:p>
          <a:p>
            <a:pPr marL="536575" indent="-536575">
              <a:buFont typeface="+mj-lt"/>
              <a:buAutoNum type="arabicPeriod" startAt="2"/>
            </a:pPr>
            <a:r>
              <a:rPr lang="en-US" sz="1800" dirty="0"/>
              <a:t>Key areas to consider. Individuals’ rights</a:t>
            </a:r>
          </a:p>
          <a:p>
            <a:pPr marL="536575" indent="-536575">
              <a:buFont typeface="+mj-lt"/>
              <a:buAutoNum type="arabicPeriod" startAt="2"/>
            </a:pPr>
            <a:r>
              <a:rPr lang="en-US" sz="1800" dirty="0"/>
              <a:t>Who is a Data Controller or Data Processor?</a:t>
            </a:r>
          </a:p>
          <a:p>
            <a:pPr marL="536575" indent="-536575">
              <a:buFont typeface="+mj-lt"/>
              <a:buAutoNum type="arabicPeriod" startAt="2"/>
            </a:pPr>
            <a:r>
              <a:rPr lang="en-US" sz="1800" dirty="0"/>
              <a:t>Who needs a Data Processing Contract?</a:t>
            </a:r>
          </a:p>
          <a:p>
            <a:pPr marL="536575" indent="-536575">
              <a:buFont typeface="+mj-lt"/>
              <a:buAutoNum type="arabicPeriod" startAt="2"/>
            </a:pPr>
            <a:r>
              <a:rPr lang="en-US" sz="1800" dirty="0"/>
              <a:t>Legitimate Interest Assessment</a:t>
            </a:r>
          </a:p>
          <a:p>
            <a:pPr marL="536575" indent="-536575">
              <a:buFont typeface="+mj-lt"/>
              <a:buAutoNum type="arabicPeriod" startAt="2"/>
            </a:pPr>
            <a:r>
              <a:rPr lang="en-US" sz="1800" dirty="0"/>
              <a:t>Due Diligence for List Owner</a:t>
            </a:r>
          </a:p>
          <a:p>
            <a:pPr marL="536575" indent="-536575">
              <a:buFont typeface="+mj-lt"/>
              <a:buAutoNum type="arabicPeriod" startAt="2"/>
            </a:pPr>
            <a:r>
              <a:rPr lang="en-US" sz="1800" dirty="0"/>
              <a:t>Due Diligence for List User</a:t>
            </a:r>
          </a:p>
          <a:p>
            <a:pPr marL="536575" indent="-536575">
              <a:buFont typeface="+mj-lt"/>
              <a:buAutoNum type="arabicPeriod" startAt="2"/>
            </a:pPr>
            <a:r>
              <a:rPr lang="en-US" sz="1800" dirty="0"/>
              <a:t>Data protection and Brexit – ICO advice for </a:t>
            </a:r>
            <a:r>
              <a:rPr lang="en-US" sz="1800" dirty="0" err="1"/>
              <a:t>organisations</a:t>
            </a:r>
            <a:endParaRPr lang="en-US" sz="1800" dirty="0"/>
          </a:p>
          <a:p>
            <a:pPr marL="536575" indent="-536575">
              <a:buFont typeface="+mj-lt"/>
              <a:buAutoNum type="arabicPeriod" startAt="2"/>
            </a:pPr>
            <a:r>
              <a:rPr lang="en-US" sz="1800" dirty="0"/>
              <a:t>Summary</a:t>
            </a:r>
          </a:p>
        </p:txBody>
      </p:sp>
      <p:sp>
        <p:nvSpPr>
          <p:cNvPr id="3" name="Title 2">
            <a:extLst>
              <a:ext uri="{FF2B5EF4-FFF2-40B4-BE49-F238E27FC236}">
                <a16:creationId xmlns:a16="http://schemas.microsoft.com/office/drawing/2014/main" id="{C5056FFF-4F33-2747-AAD0-BEFCCE40EA36}"/>
              </a:ext>
            </a:extLst>
          </p:cNvPr>
          <p:cNvSpPr>
            <a:spLocks noGrp="1"/>
          </p:cNvSpPr>
          <p:nvPr>
            <p:ph type="title"/>
          </p:nvPr>
        </p:nvSpPr>
        <p:spPr/>
        <p:txBody>
          <a:bodyPr/>
          <a:lstStyle/>
          <a:p>
            <a:r>
              <a:rPr lang="en-US" dirty="0"/>
              <a:t>Contents</a:t>
            </a:r>
          </a:p>
        </p:txBody>
      </p:sp>
    </p:spTree>
    <p:extLst>
      <p:ext uri="{BB962C8B-B14F-4D97-AF65-F5344CB8AC3E}">
        <p14:creationId xmlns:p14="http://schemas.microsoft.com/office/powerpoint/2010/main" val="33488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90" y="3077066"/>
            <a:ext cx="7146736" cy="4326002"/>
          </a:xfrm>
        </p:spPr>
        <p:txBody>
          <a:bodyPr/>
          <a:lstStyle/>
          <a:p>
            <a:pPr marL="0" indent="0">
              <a:buNone/>
            </a:pPr>
            <a:r>
              <a:rPr lang="en-GB" sz="1250" dirty="0">
                <a:solidFill>
                  <a:srgbClr val="1C2B56"/>
                </a:solidFill>
              </a:rPr>
              <a:t>This document ensures each step within the due diligence process is completed satisfactorily and the process is consistent for each postal marketing list.</a:t>
            </a:r>
          </a:p>
          <a:p>
            <a:pPr marL="0" indent="0">
              <a:buNone/>
            </a:pPr>
            <a:endParaRPr lang="en-GB" sz="1250" dirty="0">
              <a:solidFill>
                <a:srgbClr val="1C2B56"/>
              </a:solidFill>
            </a:endParaRPr>
          </a:p>
          <a:p>
            <a:pPr marL="0" indent="0">
              <a:buNone/>
            </a:pPr>
            <a:r>
              <a:rPr lang="en-GB" sz="1250" dirty="0">
                <a:solidFill>
                  <a:srgbClr val="1C2B56"/>
                </a:solidFill>
              </a:rPr>
              <a:t>All compliance forms, mailing/coupon samples should be stored electronically or otherwise and the locations of these documents noted within this form.</a:t>
            </a:r>
          </a:p>
          <a:p>
            <a:pPr marL="0" indent="0">
              <a:buNone/>
            </a:pPr>
            <a:endParaRPr lang="en-GB" sz="1250" dirty="0">
              <a:solidFill>
                <a:srgbClr val="1C2B56"/>
              </a:solidFill>
            </a:endParaRPr>
          </a:p>
          <a:p>
            <a:pPr marL="0" indent="0">
              <a:buNone/>
            </a:pPr>
            <a:r>
              <a:rPr lang="en-GB" sz="1250" dirty="0">
                <a:solidFill>
                  <a:srgbClr val="1C2B56"/>
                </a:solidFill>
              </a:rPr>
              <a:t>The follow-up/review date should be set one year from the initial enquiry date.</a:t>
            </a:r>
          </a:p>
          <a:p>
            <a:pPr marL="0" indent="0">
              <a:buNone/>
            </a:pPr>
            <a:r>
              <a:rPr lang="en-GB" sz="1250" dirty="0">
                <a:solidFill>
                  <a:srgbClr val="1C2B56"/>
                </a:solidFill>
              </a:rPr>
              <a:t>All sections need to be completed.</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2261"/>
            <a:ext cx="8093091" cy="2031325"/>
          </a:xfrm>
        </p:spPr>
        <p:txBody>
          <a:bodyPr wrap="square">
            <a:spAutoFit/>
          </a:bodyPr>
          <a:lstStyle/>
          <a:p>
            <a:pPr marL="360000" indent="-393700"/>
            <a:r>
              <a:rPr lang="en-US" dirty="0"/>
              <a:t>Appendix 2 </a:t>
            </a:r>
            <a:br>
              <a:rPr lang="en-US" dirty="0"/>
            </a:br>
            <a:r>
              <a:rPr lang="en-US" dirty="0"/>
              <a:t>Third Party Compliance check list</a:t>
            </a:r>
          </a:p>
        </p:txBody>
      </p:sp>
    </p:spTree>
    <p:extLst>
      <p:ext uri="{BB962C8B-B14F-4D97-AF65-F5344CB8AC3E}">
        <p14:creationId xmlns:p14="http://schemas.microsoft.com/office/powerpoint/2010/main" val="1078374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DB9F48-24B8-5C4A-AC52-540E6B51DB51}"/>
              </a:ext>
            </a:extLst>
          </p:cNvPr>
          <p:cNvPicPr>
            <a:picLocks noChangeAspect="1"/>
          </p:cNvPicPr>
          <p:nvPr/>
        </p:nvPicPr>
        <p:blipFill>
          <a:blip r:embed="rId2"/>
          <a:stretch>
            <a:fillRect/>
          </a:stretch>
        </p:blipFill>
        <p:spPr>
          <a:xfrm>
            <a:off x="4595168" y="3220053"/>
            <a:ext cx="2091825" cy="2941547"/>
          </a:xfrm>
          <a:prstGeom prst="rect">
            <a:avLst/>
          </a:prstGeom>
          <a:ln>
            <a:solidFill>
              <a:schemeClr val="accent2"/>
            </a:solidFill>
          </a:ln>
        </p:spPr>
      </p:pic>
      <p:pic>
        <p:nvPicPr>
          <p:cNvPr id="7" name="Picture 6">
            <a:extLst>
              <a:ext uri="{FF2B5EF4-FFF2-40B4-BE49-F238E27FC236}">
                <a16:creationId xmlns:a16="http://schemas.microsoft.com/office/drawing/2014/main" id="{151AE7CE-C2E9-C84C-85B9-41A8A9156D00}"/>
              </a:ext>
            </a:extLst>
          </p:cNvPr>
          <p:cNvPicPr>
            <a:picLocks noChangeAspect="1"/>
          </p:cNvPicPr>
          <p:nvPr/>
        </p:nvPicPr>
        <p:blipFill>
          <a:blip r:embed="rId3"/>
          <a:stretch>
            <a:fillRect/>
          </a:stretch>
        </p:blipFill>
        <p:spPr>
          <a:xfrm>
            <a:off x="934382" y="3220053"/>
            <a:ext cx="2095170" cy="2941547"/>
          </a:xfrm>
          <a:prstGeom prst="rect">
            <a:avLst/>
          </a:prstGeom>
          <a:ln>
            <a:solidFill>
              <a:schemeClr val="accent2"/>
            </a:solidFill>
          </a:ln>
        </p:spPr>
      </p:pic>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90" y="1709905"/>
            <a:ext cx="8229812" cy="4326002"/>
          </a:xfrm>
        </p:spPr>
        <p:txBody>
          <a:bodyPr/>
          <a:lstStyle/>
          <a:p>
            <a:pPr marL="0" indent="0">
              <a:buNone/>
            </a:pPr>
            <a:r>
              <a:rPr lang="en-GB" sz="1250" dirty="0">
                <a:solidFill>
                  <a:srgbClr val="1C2B56"/>
                </a:solidFill>
              </a:rPr>
              <a:t>When renting names to, or on behalf of a third party you are required to carry out due diligence to ensure, to the best of your ability that the List User complies with GDPR and the Data Protection Act 2018.</a:t>
            </a:r>
          </a:p>
          <a:p>
            <a:pPr marL="0" indent="0">
              <a:buNone/>
            </a:pPr>
            <a:endParaRPr lang="en-GB" sz="1250" dirty="0">
              <a:solidFill>
                <a:srgbClr val="1C2B56"/>
              </a:solidFill>
            </a:endParaRPr>
          </a:p>
          <a:p>
            <a:pPr marL="0" indent="0">
              <a:buNone/>
            </a:pPr>
            <a:r>
              <a:rPr lang="en-GB" sz="1250" dirty="0">
                <a:solidFill>
                  <a:srgbClr val="1C2B56"/>
                </a:solidFill>
              </a:rPr>
              <a:t>There are two documents which will assist this process, they are;</a:t>
            </a:r>
          </a:p>
          <a:p>
            <a:pPr marL="0" indent="0">
              <a:buNone/>
            </a:pPr>
            <a:endParaRPr lang="en-GB" sz="1250" dirty="0">
              <a:solidFill>
                <a:srgbClr val="1C2B56"/>
              </a:solidFill>
            </a:endParaRPr>
          </a:p>
          <a:p>
            <a:pPr marL="0" indent="0">
              <a:buNone/>
            </a:pPr>
            <a:r>
              <a:rPr lang="en-GB" sz="1250" dirty="0">
                <a:solidFill>
                  <a:srgbClr val="1C2B56"/>
                </a:solidFill>
              </a:rPr>
              <a:t>Appendix 3: 				Appendix 4: </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2261"/>
            <a:ext cx="9202800" cy="677108"/>
          </a:xfrm>
        </p:spPr>
        <p:txBody>
          <a:bodyPr wrap="square">
            <a:spAutoFit/>
          </a:bodyPr>
          <a:lstStyle/>
          <a:p>
            <a:pPr marL="360000" indent="-393700"/>
            <a:r>
              <a:rPr lang="en-US" dirty="0"/>
              <a:t>Due Diligence for List Users</a:t>
            </a:r>
          </a:p>
        </p:txBody>
      </p:sp>
    </p:spTree>
    <p:extLst>
      <p:ext uri="{BB962C8B-B14F-4D97-AF65-F5344CB8AC3E}">
        <p14:creationId xmlns:p14="http://schemas.microsoft.com/office/powerpoint/2010/main" val="3278348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2357975"/>
            <a:ext cx="8860127" cy="4326002"/>
          </a:xfrm>
        </p:spPr>
        <p:txBody>
          <a:bodyPr/>
          <a:lstStyle/>
          <a:p>
            <a:pPr marL="0" indent="0">
              <a:buClr>
                <a:srgbClr val="1C2B56"/>
              </a:buClr>
              <a:buNone/>
            </a:pPr>
            <a:r>
              <a:rPr lang="en-GB" sz="1250" dirty="0">
                <a:solidFill>
                  <a:srgbClr val="1C2B56"/>
                </a:solidFill>
              </a:rPr>
              <a:t>This document needs to be completed by List Users (Controllers) and their List Broker/agency (Processors) when renting data from a 3</a:t>
            </a:r>
            <a:r>
              <a:rPr lang="en-GB" sz="1250" baseline="30000" dirty="0">
                <a:solidFill>
                  <a:srgbClr val="1C2B56"/>
                </a:solidFill>
              </a:rPr>
              <a:t>rd</a:t>
            </a:r>
            <a:r>
              <a:rPr lang="en-GB" sz="1250" dirty="0">
                <a:solidFill>
                  <a:srgbClr val="1C2B56"/>
                </a:solidFill>
              </a:rPr>
              <a:t> party. This applies as follows.</a:t>
            </a:r>
          </a:p>
          <a:p>
            <a:pPr marL="0" indent="0">
              <a:buClr>
                <a:srgbClr val="1C2B56"/>
              </a:buClr>
              <a:buNone/>
            </a:pPr>
            <a:endParaRPr lang="en-GB" sz="1250" dirty="0">
              <a:solidFill>
                <a:srgbClr val="1C2B56"/>
              </a:solidFill>
            </a:endParaRPr>
          </a:p>
          <a:p>
            <a:pPr marL="317500" indent="-317500">
              <a:buClr>
                <a:srgbClr val="41DAF6"/>
              </a:buClr>
              <a:buFont typeface="+mj-lt"/>
              <a:buAutoNum type="arabicPeriod"/>
            </a:pPr>
            <a:r>
              <a:rPr lang="en-GB" sz="1250" dirty="0">
                <a:solidFill>
                  <a:srgbClr val="1C2B56"/>
                </a:solidFill>
              </a:rPr>
              <a:t>When a List Users wishes to rent a postal marketing list.</a:t>
            </a:r>
          </a:p>
          <a:p>
            <a:pPr marL="228600" indent="-228600">
              <a:buClr>
                <a:srgbClr val="1C2B56"/>
              </a:buClr>
              <a:buFont typeface="+mj-lt"/>
              <a:buAutoNum type="arabicPeriod"/>
            </a:pPr>
            <a:endParaRPr lang="en-GB" sz="1250" dirty="0">
              <a:solidFill>
                <a:srgbClr val="1C2B56"/>
              </a:solidFill>
            </a:endParaRPr>
          </a:p>
          <a:p>
            <a:pPr marL="0" indent="0">
              <a:buClr>
                <a:srgbClr val="1C2B56"/>
              </a:buClr>
              <a:buNone/>
            </a:pPr>
            <a:r>
              <a:rPr lang="en-GB" sz="1250" dirty="0">
                <a:solidFill>
                  <a:srgbClr val="1C2B56"/>
                </a:solidFill>
              </a:rPr>
              <a:t>All sections need to be completed.</a:t>
            </a:r>
          </a:p>
          <a:p>
            <a:pPr marL="0" indent="0">
              <a:buClr>
                <a:srgbClr val="1C2B56"/>
              </a:buClr>
              <a:buNone/>
            </a:pPr>
            <a:endParaRPr lang="en-GB" sz="1250" dirty="0">
              <a:solidFill>
                <a:srgbClr val="1C2B56"/>
              </a:solidFill>
            </a:endParaRPr>
          </a:p>
          <a:p>
            <a:pPr marL="0" indent="0">
              <a:buClr>
                <a:srgbClr val="1C2B56"/>
              </a:buClr>
              <a:buNone/>
            </a:pPr>
            <a:r>
              <a:rPr lang="en-GB" sz="1250" dirty="0">
                <a:solidFill>
                  <a:srgbClr val="1C2B56"/>
                </a:solidFill>
              </a:rPr>
              <a:t>All compliance documents to be filed electronically or otherwise for future reference.</a:t>
            </a:r>
          </a:p>
          <a:p>
            <a:pPr marL="0" indent="0">
              <a:buClr>
                <a:srgbClr val="1C2B56"/>
              </a:buClr>
              <a:buNone/>
            </a:pPr>
            <a:r>
              <a:rPr lang="en-GB" sz="1250" dirty="0">
                <a:solidFill>
                  <a:srgbClr val="1C2B56"/>
                </a:solidFill>
              </a:rPr>
              <a:t>Whenever List Users repeat order, you should seek assurance that the List Users processes remain unchanged, if any aspect of their processes have changed, this should be recorded. </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1059"/>
            <a:ext cx="8794427" cy="1354217"/>
          </a:xfrm>
        </p:spPr>
        <p:txBody>
          <a:bodyPr wrap="square">
            <a:spAutoFit/>
          </a:bodyPr>
          <a:lstStyle/>
          <a:p>
            <a:pPr marL="360000" indent="-393700"/>
            <a:r>
              <a:rPr lang="en-US" dirty="0"/>
              <a:t>Appendix 3</a:t>
            </a:r>
            <a:br>
              <a:rPr lang="en-US" dirty="0"/>
            </a:br>
            <a:r>
              <a:rPr lang="en-US" dirty="0"/>
              <a:t>List User Compliance</a:t>
            </a:r>
          </a:p>
        </p:txBody>
      </p:sp>
    </p:spTree>
    <p:extLst>
      <p:ext uri="{BB962C8B-B14F-4D97-AF65-F5344CB8AC3E}">
        <p14:creationId xmlns:p14="http://schemas.microsoft.com/office/powerpoint/2010/main" val="2813029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3077066"/>
            <a:ext cx="7732661" cy="4326002"/>
          </a:xfrm>
        </p:spPr>
        <p:txBody>
          <a:bodyPr/>
          <a:lstStyle/>
          <a:p>
            <a:pPr marL="0" indent="0">
              <a:lnSpc>
                <a:spcPct val="80000"/>
              </a:lnSpc>
              <a:buNone/>
            </a:pPr>
            <a:r>
              <a:rPr lang="en-GB" sz="1150" dirty="0">
                <a:solidFill>
                  <a:srgbClr val="1C2B56"/>
                </a:solidFill>
              </a:rPr>
              <a:t>This document is for internal purposes in order to ensure each step within the due diligence process is completed satisfactorily and the process is consistent for each list.</a:t>
            </a:r>
          </a:p>
          <a:p>
            <a:pPr marL="0" indent="0">
              <a:lnSpc>
                <a:spcPct val="80000"/>
              </a:lnSpc>
              <a:buNone/>
            </a:pPr>
            <a:endParaRPr lang="en-GB" sz="1150" dirty="0">
              <a:solidFill>
                <a:srgbClr val="1C2B56"/>
              </a:solidFill>
            </a:endParaRPr>
          </a:p>
          <a:p>
            <a:pPr marL="0" indent="0">
              <a:lnSpc>
                <a:spcPct val="80000"/>
              </a:lnSpc>
              <a:buNone/>
            </a:pPr>
            <a:r>
              <a:rPr lang="en-GB" sz="1150" dirty="0">
                <a:solidFill>
                  <a:srgbClr val="1C2B56"/>
                </a:solidFill>
              </a:rPr>
              <a:t>Special attention should be given to the List User Compliance form checking the following details.</a:t>
            </a:r>
          </a:p>
          <a:p>
            <a:pPr marL="0" indent="0">
              <a:lnSpc>
                <a:spcPct val="80000"/>
              </a:lnSpc>
              <a:buNone/>
            </a:pPr>
            <a:endParaRPr lang="en-GB" sz="1150" dirty="0">
              <a:solidFill>
                <a:srgbClr val="1C2B56"/>
              </a:solidFill>
            </a:endParaRPr>
          </a:p>
          <a:p>
            <a:pPr marL="0" indent="0">
              <a:lnSpc>
                <a:spcPct val="80000"/>
              </a:lnSpc>
              <a:buNone/>
            </a:pPr>
            <a:r>
              <a:rPr lang="en-GB" sz="1150" dirty="0">
                <a:solidFill>
                  <a:srgbClr val="1C2B56"/>
                </a:solidFill>
              </a:rPr>
              <a:t>All sections need to be completed!</a:t>
            </a:r>
          </a:p>
          <a:p>
            <a:pPr marL="0" indent="0">
              <a:lnSpc>
                <a:spcPct val="80000"/>
              </a:lnSpc>
              <a:buNone/>
            </a:pPr>
            <a:endParaRPr lang="en-GB" sz="1150" dirty="0">
              <a:solidFill>
                <a:srgbClr val="1C2B56"/>
              </a:solidFill>
            </a:endParaRPr>
          </a:p>
          <a:p>
            <a:pPr marL="0" indent="0">
              <a:lnSpc>
                <a:spcPct val="80000"/>
              </a:lnSpc>
              <a:buNone/>
            </a:pPr>
            <a:r>
              <a:rPr lang="en-GB" sz="1150" dirty="0">
                <a:solidFill>
                  <a:srgbClr val="1C2B56"/>
                </a:solidFill>
              </a:rPr>
              <a:t>Request mailing samples to be used and ensure these are compliant.</a:t>
            </a:r>
          </a:p>
          <a:p>
            <a:pPr marL="0" indent="0">
              <a:lnSpc>
                <a:spcPct val="80000"/>
              </a:lnSpc>
              <a:buNone/>
            </a:pPr>
            <a:endParaRPr lang="en-GB" sz="1150" dirty="0">
              <a:solidFill>
                <a:srgbClr val="1C2B56"/>
              </a:solidFill>
            </a:endParaRPr>
          </a:p>
          <a:p>
            <a:pPr marL="0" indent="0">
              <a:lnSpc>
                <a:spcPct val="80000"/>
              </a:lnSpc>
              <a:buNone/>
            </a:pPr>
            <a:r>
              <a:rPr lang="en-GB" sz="1150" dirty="0">
                <a:solidFill>
                  <a:srgbClr val="1C2B56"/>
                </a:solidFill>
              </a:rPr>
              <a:t>Check 1</a:t>
            </a:r>
            <a:r>
              <a:rPr lang="en-GB" sz="1150" baseline="30000" dirty="0">
                <a:solidFill>
                  <a:srgbClr val="1C2B56"/>
                </a:solidFill>
              </a:rPr>
              <a:t>st</a:t>
            </a:r>
            <a:r>
              <a:rPr lang="en-GB" sz="1150" dirty="0">
                <a:solidFill>
                  <a:srgbClr val="1C2B56"/>
                </a:solidFill>
              </a:rPr>
              <a:t> Party, 3</a:t>
            </a:r>
            <a:r>
              <a:rPr lang="en-GB" sz="1150" baseline="30000" dirty="0">
                <a:solidFill>
                  <a:srgbClr val="1C2B56"/>
                </a:solidFill>
              </a:rPr>
              <a:t>rd</a:t>
            </a:r>
            <a:r>
              <a:rPr lang="en-GB" sz="1150" dirty="0">
                <a:solidFill>
                  <a:srgbClr val="1C2B56"/>
                </a:solidFill>
              </a:rPr>
              <a:t> Party Opt-In and/or Opt-Out wording at data collection points is compliant. (See Appendix 5 for the DMA’s guidance on compliant copy).</a:t>
            </a:r>
          </a:p>
          <a:p>
            <a:pPr marL="0" indent="0">
              <a:lnSpc>
                <a:spcPct val="80000"/>
              </a:lnSpc>
              <a:buNone/>
            </a:pPr>
            <a:endParaRPr lang="en-GB" sz="1150" dirty="0">
              <a:solidFill>
                <a:srgbClr val="1C2B56"/>
              </a:solidFill>
            </a:endParaRPr>
          </a:p>
          <a:p>
            <a:pPr marL="0" indent="0">
              <a:lnSpc>
                <a:spcPct val="80000"/>
              </a:lnSpc>
              <a:buNone/>
            </a:pPr>
            <a:r>
              <a:rPr lang="en-GB" sz="1150" dirty="0">
                <a:solidFill>
                  <a:srgbClr val="1C2B56"/>
                </a:solidFill>
              </a:rPr>
              <a:t>Check Privacy Policies are GDPR compliant.</a:t>
            </a:r>
          </a:p>
          <a:p>
            <a:pPr marL="0" indent="0">
              <a:lnSpc>
                <a:spcPct val="80000"/>
              </a:lnSpc>
              <a:buNone/>
            </a:pPr>
            <a:endParaRPr lang="en-GB" sz="1150" dirty="0">
              <a:solidFill>
                <a:srgbClr val="1C2B56"/>
              </a:solidFill>
            </a:endParaRPr>
          </a:p>
          <a:p>
            <a:pPr marL="0" indent="0">
              <a:lnSpc>
                <a:spcPct val="80000"/>
              </a:lnSpc>
              <a:buNone/>
            </a:pPr>
            <a:r>
              <a:rPr lang="en-GB" sz="1150" dirty="0">
                <a:solidFill>
                  <a:srgbClr val="1C2B56"/>
                </a:solidFill>
              </a:rPr>
              <a:t>Check that the ICO registration number is correct and has not expired.</a:t>
            </a:r>
          </a:p>
          <a:p>
            <a:pPr marL="0" indent="0">
              <a:lnSpc>
                <a:spcPct val="80000"/>
              </a:lnSpc>
              <a:buNone/>
            </a:pPr>
            <a:endParaRPr lang="en-GB" sz="1150" dirty="0">
              <a:solidFill>
                <a:srgbClr val="1C2B56"/>
              </a:solidFill>
            </a:endParaRPr>
          </a:p>
          <a:p>
            <a:pPr marL="0" indent="0">
              <a:lnSpc>
                <a:spcPct val="80000"/>
              </a:lnSpc>
              <a:buNone/>
            </a:pPr>
            <a:r>
              <a:rPr lang="en-GB" sz="1150" dirty="0">
                <a:solidFill>
                  <a:srgbClr val="1C2B56"/>
                </a:solidFill>
              </a:rPr>
              <a:t>Ensure that they use secure methods for data transfer.</a:t>
            </a:r>
          </a:p>
          <a:p>
            <a:pPr marL="0" indent="0">
              <a:lnSpc>
                <a:spcPct val="80000"/>
              </a:lnSpc>
              <a:buNone/>
            </a:pPr>
            <a:endParaRPr lang="en-GB" sz="1150" dirty="0">
              <a:solidFill>
                <a:srgbClr val="1C2B56"/>
              </a:solidFill>
            </a:endParaRPr>
          </a:p>
          <a:p>
            <a:pPr marL="0" indent="0">
              <a:lnSpc>
                <a:spcPct val="80000"/>
              </a:lnSpc>
              <a:buNone/>
            </a:pPr>
            <a:r>
              <a:rPr lang="en-GB" sz="1150" dirty="0">
                <a:solidFill>
                  <a:srgbClr val="1C2B56"/>
                </a:solidFill>
              </a:rPr>
              <a:t>If processors and/or sub processors are named, request confirmation that current Data Processing Contracts are in place between all parties.</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2261"/>
            <a:ext cx="7329611" cy="2031325"/>
          </a:xfrm>
        </p:spPr>
        <p:txBody>
          <a:bodyPr wrap="square">
            <a:spAutoFit/>
          </a:bodyPr>
          <a:lstStyle/>
          <a:p>
            <a:pPr marL="360000" indent="-393700"/>
            <a:r>
              <a:rPr lang="en-US" dirty="0"/>
              <a:t>Appendix 4 </a:t>
            </a:r>
            <a:br>
              <a:rPr lang="en-US" dirty="0"/>
            </a:br>
            <a:r>
              <a:rPr lang="en-US" dirty="0"/>
              <a:t>List User Compliance check list</a:t>
            </a:r>
          </a:p>
        </p:txBody>
      </p:sp>
    </p:spTree>
    <p:extLst>
      <p:ext uri="{BB962C8B-B14F-4D97-AF65-F5344CB8AC3E}">
        <p14:creationId xmlns:p14="http://schemas.microsoft.com/office/powerpoint/2010/main" val="2135816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3077066"/>
            <a:ext cx="6693975" cy="4326002"/>
          </a:xfrm>
        </p:spPr>
        <p:txBody>
          <a:bodyPr/>
          <a:lstStyle/>
          <a:p>
            <a:pPr marL="0" indent="0">
              <a:buNone/>
            </a:pPr>
            <a:r>
              <a:rPr lang="en-GB" sz="1250" dirty="0">
                <a:solidFill>
                  <a:srgbClr val="1C2B56"/>
                </a:solidFill>
              </a:rPr>
              <a:t>This document gives data capture statements companies using Consent or Legitimate Interest as their legal basis for processing.</a:t>
            </a:r>
          </a:p>
          <a:p>
            <a:pPr marL="0" indent="0">
              <a:buNone/>
            </a:pPr>
            <a:endParaRPr lang="en-GB" sz="1250" dirty="0">
              <a:solidFill>
                <a:srgbClr val="1C2B56"/>
              </a:solidFill>
            </a:endParaRPr>
          </a:p>
          <a:p>
            <a:pPr marL="0" indent="0">
              <a:buNone/>
            </a:pPr>
            <a:r>
              <a:rPr lang="en-GB" sz="1250" dirty="0">
                <a:solidFill>
                  <a:srgbClr val="1C2B56"/>
                </a:solidFill>
              </a:rPr>
              <a:t>In almost all cases List Users or List Owners will be using Legitimate Interest for postal marketing, this being the case please refer to page three of this document.</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2261"/>
            <a:ext cx="7329611" cy="2031325"/>
          </a:xfrm>
        </p:spPr>
        <p:txBody>
          <a:bodyPr wrap="square">
            <a:spAutoFit/>
          </a:bodyPr>
          <a:lstStyle/>
          <a:p>
            <a:pPr marL="360000" indent="-393700"/>
            <a:r>
              <a:rPr lang="en-US" dirty="0"/>
              <a:t>Appendix 5 </a:t>
            </a:r>
            <a:br>
              <a:rPr lang="en-US" dirty="0"/>
            </a:br>
            <a:r>
              <a:rPr lang="en-US" dirty="0"/>
              <a:t>DMA Data Capture Statement</a:t>
            </a:r>
          </a:p>
        </p:txBody>
      </p:sp>
      <p:pic>
        <p:nvPicPr>
          <p:cNvPr id="4" name="Picture 3">
            <a:extLst>
              <a:ext uri="{FF2B5EF4-FFF2-40B4-BE49-F238E27FC236}">
                <a16:creationId xmlns:a16="http://schemas.microsoft.com/office/drawing/2014/main" id="{2AABE801-8429-3342-8268-440E1C4843CC}"/>
              </a:ext>
            </a:extLst>
          </p:cNvPr>
          <p:cNvPicPr>
            <a:picLocks noChangeAspect="1"/>
          </p:cNvPicPr>
          <p:nvPr/>
        </p:nvPicPr>
        <p:blipFill>
          <a:blip r:embed="rId2"/>
          <a:stretch>
            <a:fillRect/>
          </a:stretch>
        </p:blipFill>
        <p:spPr>
          <a:xfrm>
            <a:off x="7528264" y="2439598"/>
            <a:ext cx="2723409" cy="3835074"/>
          </a:xfrm>
          <a:prstGeom prst="rect">
            <a:avLst/>
          </a:prstGeom>
          <a:ln>
            <a:solidFill>
              <a:schemeClr val="accent2"/>
            </a:solidFill>
          </a:ln>
        </p:spPr>
      </p:pic>
    </p:spTree>
    <p:extLst>
      <p:ext uri="{BB962C8B-B14F-4D97-AF65-F5344CB8AC3E}">
        <p14:creationId xmlns:p14="http://schemas.microsoft.com/office/powerpoint/2010/main" val="877851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4E0309-4E67-4E44-9293-8C2905F2889D}"/>
              </a:ext>
            </a:extLst>
          </p:cNvPr>
          <p:cNvPicPr>
            <a:picLocks noChangeAspect="1"/>
          </p:cNvPicPr>
          <p:nvPr/>
        </p:nvPicPr>
        <p:blipFill>
          <a:blip r:embed="rId2"/>
          <a:stretch>
            <a:fillRect/>
          </a:stretch>
        </p:blipFill>
        <p:spPr>
          <a:xfrm>
            <a:off x="7528264" y="2439598"/>
            <a:ext cx="2730627" cy="3835074"/>
          </a:xfrm>
          <a:prstGeom prst="rect">
            <a:avLst/>
          </a:prstGeom>
          <a:ln>
            <a:solidFill>
              <a:schemeClr val="accent2"/>
            </a:solidFill>
          </a:ln>
        </p:spPr>
      </p:pic>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3077066"/>
            <a:ext cx="6693975" cy="4326002"/>
          </a:xfrm>
        </p:spPr>
        <p:txBody>
          <a:bodyPr/>
          <a:lstStyle/>
          <a:p>
            <a:pPr marL="0" indent="0">
              <a:buNone/>
            </a:pPr>
            <a:r>
              <a:rPr lang="en-GB" sz="1250" dirty="0">
                <a:solidFill>
                  <a:srgbClr val="1C2B56"/>
                </a:solidFill>
              </a:rPr>
              <a:t>Please use this template as the basis for a Data Processing Contract between a Data Controller and Data Processor.</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2261"/>
            <a:ext cx="7329611" cy="2031325"/>
          </a:xfrm>
        </p:spPr>
        <p:txBody>
          <a:bodyPr wrap="square">
            <a:spAutoFit/>
          </a:bodyPr>
          <a:lstStyle/>
          <a:p>
            <a:pPr marL="360000" indent="-393700"/>
            <a:r>
              <a:rPr lang="en-US" dirty="0"/>
              <a:t>Appendix 6</a:t>
            </a:r>
            <a:br>
              <a:rPr lang="en-US" dirty="0"/>
            </a:br>
            <a:r>
              <a:rPr lang="en-US" dirty="0"/>
              <a:t>DMA Data Processing Contract Template</a:t>
            </a:r>
          </a:p>
        </p:txBody>
      </p:sp>
    </p:spTree>
    <p:extLst>
      <p:ext uri="{BB962C8B-B14F-4D97-AF65-F5344CB8AC3E}">
        <p14:creationId xmlns:p14="http://schemas.microsoft.com/office/powerpoint/2010/main" val="1291584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0F5023-F5F7-B94D-AFCC-220E2C448C8D}"/>
              </a:ext>
            </a:extLst>
          </p:cNvPr>
          <p:cNvPicPr>
            <a:picLocks noChangeAspect="1"/>
          </p:cNvPicPr>
          <p:nvPr/>
        </p:nvPicPr>
        <p:blipFill>
          <a:blip r:embed="rId2"/>
          <a:stretch>
            <a:fillRect/>
          </a:stretch>
        </p:blipFill>
        <p:spPr>
          <a:xfrm>
            <a:off x="7528264" y="2439598"/>
            <a:ext cx="2730627" cy="3859859"/>
          </a:xfrm>
          <a:prstGeom prst="rect">
            <a:avLst/>
          </a:prstGeom>
        </p:spPr>
      </p:pic>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3077066"/>
            <a:ext cx="6693975" cy="4326002"/>
          </a:xfrm>
        </p:spPr>
        <p:txBody>
          <a:bodyPr/>
          <a:lstStyle/>
          <a:p>
            <a:pPr marL="0" indent="0">
              <a:buNone/>
            </a:pPr>
            <a:r>
              <a:rPr lang="en-GB" sz="1250" dirty="0">
                <a:solidFill>
                  <a:srgbClr val="1C2B56"/>
                </a:solidFill>
              </a:rPr>
              <a:t>This is a copy of the LIA template produced by the Data Protection Network. This is a guide only and some sections may not all be relevant to all organisations.</a:t>
            </a:r>
          </a:p>
          <a:p>
            <a:pPr marL="0" indent="0">
              <a:buNone/>
            </a:pPr>
            <a:endParaRPr lang="en-GB" sz="1250" dirty="0">
              <a:solidFill>
                <a:srgbClr val="1C2B56"/>
              </a:solidFill>
            </a:endParaRPr>
          </a:p>
          <a:p>
            <a:pPr marL="0" indent="0">
              <a:buNone/>
            </a:pPr>
            <a:r>
              <a:rPr lang="en-GB" sz="1250" dirty="0">
                <a:solidFill>
                  <a:srgbClr val="1C2B56"/>
                </a:solidFill>
              </a:rPr>
              <a:t>LIA’s need to be carried out by both List Owners and List Users if using Legitimate Interest as their legal basis for processing.</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2261"/>
            <a:ext cx="7329611" cy="2031325"/>
          </a:xfrm>
        </p:spPr>
        <p:txBody>
          <a:bodyPr wrap="square">
            <a:spAutoFit/>
          </a:bodyPr>
          <a:lstStyle/>
          <a:p>
            <a:pPr marL="360000" indent="-393700"/>
            <a:r>
              <a:rPr lang="en-US" dirty="0"/>
              <a:t>Appendix 7</a:t>
            </a:r>
            <a:br>
              <a:rPr lang="en-US" dirty="0"/>
            </a:br>
            <a:r>
              <a:rPr lang="en-US" dirty="0"/>
              <a:t>Legitimate Interest Assessment Template</a:t>
            </a:r>
          </a:p>
        </p:txBody>
      </p:sp>
    </p:spTree>
    <p:extLst>
      <p:ext uri="{BB962C8B-B14F-4D97-AF65-F5344CB8AC3E}">
        <p14:creationId xmlns:p14="http://schemas.microsoft.com/office/powerpoint/2010/main" val="1427416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90" y="1709905"/>
            <a:ext cx="7333166" cy="4326002"/>
          </a:xfrm>
        </p:spPr>
        <p:txBody>
          <a:bodyPr/>
          <a:lstStyle/>
          <a:p>
            <a:pPr marL="0" indent="0">
              <a:buNone/>
            </a:pPr>
            <a:r>
              <a:rPr lang="en-GB" sz="1250" dirty="0">
                <a:solidFill>
                  <a:srgbClr val="1C2B56"/>
                </a:solidFill>
              </a:rPr>
              <a:t>The General Data Protection Regulations (GDPR) will be absorbed into UK law at the point of exiting Europe. For further information please use the link below to read the ICO’s blog on advice for organisations.</a:t>
            </a:r>
            <a:endParaRPr lang="en-GB" sz="1250" dirty="0">
              <a:solidFill>
                <a:srgbClr val="1C2B56"/>
              </a:solidFill>
              <a:hlinkClick r:id="rId2"/>
            </a:endParaRPr>
          </a:p>
          <a:p>
            <a:pPr marL="0" indent="0">
              <a:buNone/>
            </a:pPr>
            <a:r>
              <a:rPr lang="en-GB" sz="1250" dirty="0">
                <a:solidFill>
                  <a:srgbClr val="837AFF"/>
                </a:solidFill>
                <a:hlinkClick r:id="rId3">
                  <a:extLst>
                    <a:ext uri="{A12FA001-AC4F-418D-AE19-62706E023703}">
                      <ahyp:hlinkClr xmlns:ahyp="http://schemas.microsoft.com/office/drawing/2018/hyperlinkcolor" val="tx"/>
                    </a:ext>
                  </a:extLst>
                </a:hlinkClick>
              </a:rPr>
              <a:t>https://ico.org.uk/for-organisations/data-protection-and-brexit/</a:t>
            </a:r>
            <a:endParaRPr lang="en-GB" sz="1250" dirty="0">
              <a:solidFill>
                <a:srgbClr val="837AFF"/>
              </a:solidFill>
            </a:endParaRPr>
          </a:p>
          <a:p>
            <a:pPr marL="0" indent="0">
              <a:buNone/>
            </a:pPr>
            <a:endParaRPr lang="en-GB" sz="1250" dirty="0">
              <a:solidFill>
                <a:srgbClr val="1C2B56"/>
              </a:solidFill>
            </a:endParaRPr>
          </a:p>
          <a:p>
            <a:pPr marL="0" indent="0">
              <a:buNone/>
            </a:pPr>
            <a:r>
              <a:rPr lang="en-GB" sz="1250" dirty="0">
                <a:solidFill>
                  <a:srgbClr val="1C2B56"/>
                </a:solidFill>
              </a:rPr>
              <a:t>Should the above link expire you can follow the ICO on Twitter or on LinkedIn for the latest information, further guidance is also available at </a:t>
            </a:r>
            <a:r>
              <a:rPr lang="en-GB" sz="1250" dirty="0">
                <a:solidFill>
                  <a:srgbClr val="837AFF"/>
                </a:solidFill>
                <a:hlinkClick r:id="rId4">
                  <a:extLst>
                    <a:ext uri="{A12FA001-AC4F-418D-AE19-62706E023703}">
                      <ahyp:hlinkClr xmlns:ahyp="http://schemas.microsoft.com/office/drawing/2018/hyperlinkcolor" val="tx"/>
                    </a:ext>
                  </a:extLst>
                </a:hlinkClick>
              </a:rPr>
              <a:t>https://ico.org.uk/for-organisations/</a:t>
            </a:r>
            <a:endParaRPr lang="en-GB" sz="1250" dirty="0">
              <a:solidFill>
                <a:srgbClr val="837AFF"/>
              </a:solidFill>
              <a:hlinkClick r:id="rId2">
                <a:extLst>
                  <a:ext uri="{A12FA001-AC4F-418D-AE19-62706E023703}">
                    <ahyp:hlinkClr xmlns:ahyp="http://schemas.microsoft.com/office/drawing/2018/hyperlinkcolor" val="tx"/>
                  </a:ext>
                </a:extLst>
              </a:hlinkClick>
            </a:endParaRP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2261"/>
            <a:ext cx="9202800" cy="677108"/>
          </a:xfrm>
        </p:spPr>
        <p:txBody>
          <a:bodyPr wrap="square">
            <a:spAutoFit/>
          </a:bodyPr>
          <a:lstStyle/>
          <a:p>
            <a:pPr marL="360000" indent="-393700"/>
            <a:r>
              <a:rPr lang="en-US" dirty="0"/>
              <a:t>Data Protection and Brexit</a:t>
            </a:r>
          </a:p>
        </p:txBody>
      </p:sp>
    </p:spTree>
    <p:extLst>
      <p:ext uri="{BB962C8B-B14F-4D97-AF65-F5344CB8AC3E}">
        <p14:creationId xmlns:p14="http://schemas.microsoft.com/office/powerpoint/2010/main" val="3585648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90" y="1709905"/>
            <a:ext cx="7333166" cy="4326002"/>
          </a:xfrm>
        </p:spPr>
        <p:txBody>
          <a:bodyPr/>
          <a:lstStyle/>
          <a:p>
            <a:pPr marL="0" indent="0">
              <a:buNone/>
            </a:pPr>
            <a:r>
              <a:rPr lang="en-GB" sz="1250" dirty="0">
                <a:solidFill>
                  <a:srgbClr val="1C2B56"/>
                </a:solidFill>
              </a:rPr>
              <a:t>These guidelines have been produced in order to demonstrate how List Managers, Brokers and Agencies alike can adopt these common processes which will ensure that Due Diligence is carried out to the best of your ability. If during the due diligence process a Controller or Processor is considered not to be compliant, they should be provided with the relevant guidance, should an organisation not adopt best practice their request should be declined.</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2261"/>
            <a:ext cx="9202800" cy="677108"/>
          </a:xfrm>
        </p:spPr>
        <p:txBody>
          <a:bodyPr wrap="square">
            <a:spAutoFit/>
          </a:bodyPr>
          <a:lstStyle/>
          <a:p>
            <a:pPr marL="360000" indent="-393700"/>
            <a:r>
              <a:rPr lang="en-US" dirty="0"/>
              <a:t>Summary</a:t>
            </a:r>
          </a:p>
        </p:txBody>
      </p:sp>
    </p:spTree>
    <p:extLst>
      <p:ext uri="{BB962C8B-B14F-4D97-AF65-F5344CB8AC3E}">
        <p14:creationId xmlns:p14="http://schemas.microsoft.com/office/powerpoint/2010/main" val="387115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1647762"/>
            <a:ext cx="8256445" cy="4326002"/>
          </a:xfrm>
        </p:spPr>
        <p:txBody>
          <a:bodyPr/>
          <a:lstStyle/>
          <a:p>
            <a:pPr marL="0" indent="0">
              <a:buClr>
                <a:srgbClr val="1C2B56"/>
              </a:buClr>
              <a:buNone/>
            </a:pPr>
            <a:r>
              <a:rPr lang="en-GB" sz="1250" dirty="0">
                <a:solidFill>
                  <a:srgbClr val="1C2B56"/>
                </a:solidFill>
              </a:rPr>
              <a:t>This document has been designed to provide guidance for List Owners, List Managers and List Brokers when carrying out Due Diligence in relation to the following tasks;</a:t>
            </a:r>
          </a:p>
          <a:p>
            <a:pPr marL="0" indent="0">
              <a:buClr>
                <a:srgbClr val="1C2B56"/>
              </a:buClr>
              <a:buNone/>
            </a:pPr>
            <a:endParaRPr lang="en-GB" sz="1250" dirty="0">
              <a:solidFill>
                <a:srgbClr val="1C2B56"/>
              </a:solidFill>
            </a:endParaRPr>
          </a:p>
          <a:p>
            <a:pPr marL="228600" indent="-228600">
              <a:lnSpc>
                <a:spcPct val="150000"/>
              </a:lnSpc>
              <a:buClr>
                <a:srgbClr val="41DAF6"/>
              </a:buClr>
              <a:buFont typeface="+mj-lt"/>
              <a:buAutoNum type="arabicPeriod"/>
            </a:pPr>
            <a:r>
              <a:rPr lang="en-GB" sz="1250" dirty="0">
                <a:solidFill>
                  <a:srgbClr val="1C2B56"/>
                </a:solidFill>
              </a:rPr>
              <a:t>When a List Owner sells direct or appoints a List Manager to represent the postal marketing list.</a:t>
            </a:r>
          </a:p>
          <a:p>
            <a:pPr marL="228600" indent="-228600">
              <a:lnSpc>
                <a:spcPct val="150000"/>
              </a:lnSpc>
              <a:buClr>
                <a:srgbClr val="41DAF6"/>
              </a:buClr>
              <a:buFont typeface="+mj-lt"/>
              <a:buAutoNum type="arabicPeriod"/>
            </a:pPr>
            <a:r>
              <a:rPr lang="en-GB" sz="1250" dirty="0">
                <a:solidFill>
                  <a:srgbClr val="1C2B56"/>
                </a:solidFill>
              </a:rPr>
              <a:t>When considering representing a List Owner’s postal marketing list for use by third parties (as a List Manager).</a:t>
            </a:r>
          </a:p>
          <a:p>
            <a:pPr marL="228600" indent="-228600">
              <a:lnSpc>
                <a:spcPct val="150000"/>
              </a:lnSpc>
              <a:buClr>
                <a:srgbClr val="41DAF6"/>
              </a:buClr>
              <a:buFont typeface="+mj-lt"/>
              <a:buAutoNum type="arabicPeriod"/>
            </a:pPr>
            <a:r>
              <a:rPr lang="en-GB" sz="1250" dirty="0">
                <a:solidFill>
                  <a:srgbClr val="1C2B56"/>
                </a:solidFill>
              </a:rPr>
              <a:t>When a List Manager is considering representing a List Owner’s postal marketing list for use by third parties.</a:t>
            </a:r>
          </a:p>
          <a:p>
            <a:pPr marL="228600" indent="-228600">
              <a:lnSpc>
                <a:spcPct val="150000"/>
              </a:lnSpc>
              <a:buClr>
                <a:srgbClr val="41DAF6"/>
              </a:buClr>
              <a:buFont typeface="+mj-lt"/>
              <a:buAutoNum type="arabicPeriod"/>
            </a:pPr>
            <a:r>
              <a:rPr lang="en-GB" sz="1250" dirty="0">
                <a:solidFill>
                  <a:srgbClr val="1C2B56"/>
                </a:solidFill>
              </a:rPr>
              <a:t>When a List Manager is renting out a postal marketing list to a List User or other third party.</a:t>
            </a:r>
          </a:p>
          <a:p>
            <a:pPr marL="228600" indent="-228600">
              <a:lnSpc>
                <a:spcPct val="150000"/>
              </a:lnSpc>
              <a:buClr>
                <a:srgbClr val="41DAF6"/>
              </a:buClr>
              <a:buFont typeface="+mj-lt"/>
              <a:buAutoNum type="arabicPeriod"/>
            </a:pPr>
            <a:r>
              <a:rPr lang="en-GB" sz="1250" dirty="0">
                <a:solidFill>
                  <a:srgbClr val="1C2B56"/>
                </a:solidFill>
              </a:rPr>
              <a:t>When a List Broker is buying in data from List Owners or other third parties on behalf of the List Broker’s client.</a:t>
            </a:r>
          </a:p>
          <a:p>
            <a:pPr marL="228600" indent="-228600">
              <a:buClr>
                <a:srgbClr val="41DAF6"/>
              </a:buClr>
              <a:buFont typeface="+mj-lt"/>
              <a:buAutoNum type="arabicPeriod"/>
            </a:pPr>
            <a:endParaRPr lang="en-GB" sz="1250" dirty="0">
              <a:solidFill>
                <a:srgbClr val="1C2B56"/>
              </a:solidFill>
            </a:endParaRPr>
          </a:p>
          <a:p>
            <a:pPr marL="0" indent="0">
              <a:buClr>
                <a:srgbClr val="1C2B56"/>
              </a:buClr>
              <a:buNone/>
            </a:pPr>
            <a:r>
              <a:rPr lang="en-GB" sz="1250" dirty="0">
                <a:solidFill>
                  <a:srgbClr val="1C2B56"/>
                </a:solidFill>
              </a:rPr>
              <a:t>It is intended to standardise the process, using common templates when both buying or selling data.</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284556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1647762"/>
            <a:ext cx="7421943" cy="4326002"/>
          </a:xfrm>
        </p:spPr>
        <p:txBody>
          <a:bodyPr/>
          <a:lstStyle/>
          <a:p>
            <a:pPr>
              <a:spcAft>
                <a:spcPts val="900"/>
              </a:spcAft>
              <a:buClr>
                <a:srgbClr val="41DAF6"/>
              </a:buClr>
              <a:buFont typeface="+mj-lt"/>
              <a:buAutoNum type="alphaLcPeriod"/>
            </a:pPr>
            <a:r>
              <a:rPr lang="en-GB" sz="1250" dirty="0">
                <a:solidFill>
                  <a:srgbClr val="1C2B56"/>
                </a:solidFill>
              </a:rPr>
              <a:t>Data – personal data used for postal direct marketing purposes.</a:t>
            </a:r>
          </a:p>
          <a:p>
            <a:pPr>
              <a:spcAft>
                <a:spcPts val="900"/>
              </a:spcAft>
              <a:buClr>
                <a:srgbClr val="41DAF6"/>
              </a:buClr>
              <a:buFont typeface="+mj-lt"/>
              <a:buAutoNum type="alphaLcPeriod"/>
            </a:pPr>
            <a:r>
              <a:rPr lang="en-GB" sz="1250" dirty="0">
                <a:solidFill>
                  <a:srgbClr val="1C2B56"/>
                </a:solidFill>
              </a:rPr>
              <a:t>List Owner – the Controller who collects the data</a:t>
            </a:r>
          </a:p>
          <a:p>
            <a:pPr>
              <a:spcAft>
                <a:spcPts val="900"/>
              </a:spcAft>
              <a:buClr>
                <a:srgbClr val="41DAF6"/>
              </a:buClr>
              <a:buFont typeface="+mj-lt"/>
              <a:buAutoNum type="alphaLcPeriod"/>
            </a:pPr>
            <a:r>
              <a:rPr lang="en-GB" sz="1250" dirty="0">
                <a:solidFill>
                  <a:srgbClr val="1C2B56"/>
                </a:solidFill>
              </a:rPr>
              <a:t>List User – the Controller who will use the data for direct marketing purposes.</a:t>
            </a:r>
          </a:p>
          <a:p>
            <a:pPr>
              <a:spcAft>
                <a:spcPts val="900"/>
              </a:spcAft>
              <a:buClr>
                <a:srgbClr val="41DAF6"/>
              </a:buClr>
              <a:buFont typeface="+mj-lt"/>
              <a:buAutoNum type="alphaLcPeriod"/>
            </a:pPr>
            <a:r>
              <a:rPr lang="en-GB" sz="1250" dirty="0">
                <a:solidFill>
                  <a:srgbClr val="1C2B56"/>
                </a:solidFill>
              </a:rPr>
              <a:t>List Manager – An organisation or consultant who facilitates the sale of the data for 3</a:t>
            </a:r>
            <a:r>
              <a:rPr lang="en-GB" sz="1250" baseline="30000" dirty="0">
                <a:solidFill>
                  <a:srgbClr val="1C2B56"/>
                </a:solidFill>
              </a:rPr>
              <a:t>rd</a:t>
            </a:r>
            <a:r>
              <a:rPr lang="en-GB" sz="1250" dirty="0">
                <a:solidFill>
                  <a:srgbClr val="1C2B56"/>
                </a:solidFill>
              </a:rPr>
              <a:t> party marketing purposes under contract by the List Owner.</a:t>
            </a:r>
          </a:p>
          <a:p>
            <a:pPr>
              <a:spcAft>
                <a:spcPts val="900"/>
              </a:spcAft>
              <a:buClr>
                <a:srgbClr val="41DAF6"/>
              </a:buClr>
              <a:buFont typeface="+mj-lt"/>
              <a:buAutoNum type="alphaLcPeriod"/>
            </a:pPr>
            <a:r>
              <a:rPr lang="en-GB" sz="1250" dirty="0">
                <a:solidFill>
                  <a:srgbClr val="1C2B56"/>
                </a:solidFill>
              </a:rPr>
              <a:t>List Broker – An organisation or consultant who is contracted by the List User to source and recommend suitable lists for the direct marketing purposes.</a:t>
            </a:r>
          </a:p>
          <a:p>
            <a:pPr>
              <a:spcAft>
                <a:spcPts val="900"/>
              </a:spcAft>
              <a:buClr>
                <a:srgbClr val="41DAF6"/>
              </a:buClr>
              <a:buFont typeface="+mj-lt"/>
              <a:buAutoNum type="alphaLcPeriod"/>
            </a:pPr>
            <a:r>
              <a:rPr lang="en-GB" sz="1250" dirty="0">
                <a:solidFill>
                  <a:srgbClr val="1C2B56"/>
                </a:solidFill>
              </a:rPr>
              <a:t>Anonymous data – data which does not relate to an identified or identifiable natural person or to Data rendered anonymous in such a manner that the data subject is no longer identifiable.</a:t>
            </a:r>
          </a:p>
          <a:p>
            <a:pPr>
              <a:spcAft>
                <a:spcPts val="900"/>
              </a:spcAft>
              <a:buClr>
                <a:srgbClr val="41DAF6"/>
              </a:buClr>
              <a:buFont typeface="+mj-lt"/>
              <a:buAutoNum type="alphaLcPeriod"/>
            </a:pPr>
            <a:r>
              <a:rPr lang="en-GB" sz="1250" dirty="0">
                <a:solidFill>
                  <a:srgbClr val="1C2B56"/>
                </a:solidFill>
              </a:rPr>
              <a:t>Consent - according to GDPR/Data Protection Act 2018, consent, “means any freely given, specific, informed and unambiguous indication of the data subject’s wishes by which he or she, by a statement or by a clear affirmative action, signifies agreement to the processing of personal data relating to him or her”.</a:t>
            </a:r>
          </a:p>
          <a:p>
            <a:pPr>
              <a:spcAft>
                <a:spcPts val="900"/>
              </a:spcAft>
              <a:buClr>
                <a:srgbClr val="41DAF6"/>
              </a:buClr>
              <a:buFont typeface="+mj-lt"/>
              <a:buAutoNum type="alphaLcPeriod"/>
            </a:pPr>
            <a:r>
              <a:rPr lang="en-GB" sz="1250" dirty="0">
                <a:solidFill>
                  <a:srgbClr val="1C2B56"/>
                </a:solidFill>
              </a:rPr>
              <a:t>Controller - the organisation or individual that determines the purpose for which the personal data is processed.</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1474449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1647762"/>
            <a:ext cx="7421943" cy="4326002"/>
          </a:xfrm>
        </p:spPr>
        <p:txBody>
          <a:bodyPr/>
          <a:lstStyle/>
          <a:p>
            <a:pPr>
              <a:spcAft>
                <a:spcPts val="900"/>
              </a:spcAft>
              <a:buClr>
                <a:srgbClr val="41DAF6"/>
              </a:buClr>
              <a:buFont typeface="+mj-lt"/>
              <a:buAutoNum type="alphaLcPeriod" startAt="8"/>
            </a:pPr>
            <a:r>
              <a:rPr lang="en-GB" sz="1250" dirty="0">
                <a:solidFill>
                  <a:srgbClr val="1C2B56"/>
                </a:solidFill>
              </a:rPr>
              <a:t>Legitimate interest (LI) - a legal basis that can be used to process personal data for direct marketing in certain circumstances. As well as providing the right for individuals to object to the processing of personal data based on LI, the GDPR sets out strict criteria for organisations that seek to rely on LI. These include establishing that the processing is necessary and that a balancing test has been conducted.</a:t>
            </a:r>
          </a:p>
          <a:p>
            <a:pPr>
              <a:spcAft>
                <a:spcPts val="900"/>
              </a:spcAft>
              <a:buClr>
                <a:srgbClr val="41DAF6"/>
              </a:buClr>
              <a:buFont typeface="+mj-lt"/>
              <a:buAutoNum type="alphaLcPeriod" startAt="8"/>
            </a:pPr>
            <a:r>
              <a:rPr lang="en-GB" sz="1250" dirty="0">
                <a:solidFill>
                  <a:srgbClr val="1C2B56"/>
                </a:solidFill>
              </a:rPr>
              <a:t>Personal data - any information that can be used to identify a person is personal data. For example, names and email addresses are personal data because they reveal someone’s identity. The GDPR expands the definition of personal data to include IP addresses and online identifiers, like cookies.</a:t>
            </a:r>
          </a:p>
          <a:p>
            <a:pPr>
              <a:spcAft>
                <a:spcPts val="900"/>
              </a:spcAft>
              <a:buClr>
                <a:srgbClr val="41DAF6"/>
              </a:buClr>
              <a:buFont typeface="+mj-lt"/>
              <a:buAutoNum type="alphaLcPeriod" startAt="8"/>
            </a:pPr>
            <a:r>
              <a:rPr lang="en-GB" sz="1250" dirty="0">
                <a:solidFill>
                  <a:srgbClr val="1C2B56"/>
                </a:solidFill>
              </a:rPr>
              <a:t>Personal data breach - a breach of security leading to the accidental or unlawful destruction, loss, alteration, unauthorised disclosure of, or access to, personal data transmitted, stored or otherwise processed. This could be the result of hacking by outside groups or because an employee made a mistake or a deliberate act by an employee.</a:t>
            </a:r>
          </a:p>
          <a:p>
            <a:pPr>
              <a:spcAft>
                <a:spcPts val="900"/>
              </a:spcAft>
              <a:buClr>
                <a:srgbClr val="41DAF6"/>
              </a:buClr>
              <a:buFont typeface="+mj-lt"/>
              <a:buAutoNum type="alphaLcPeriod" startAt="8"/>
            </a:pPr>
            <a:r>
              <a:rPr lang="en-GB" sz="1250" dirty="0">
                <a:solidFill>
                  <a:srgbClr val="1C2B56"/>
                </a:solidFill>
              </a:rPr>
              <a:t>Data-protection-by-design - is designing policies, procedures and systems with data protection/privacy built in from the start of the design/development process so that they are GDPR/Data Protection Act 2018 compliant.</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42175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1647762"/>
            <a:ext cx="7421943" cy="4326002"/>
          </a:xfrm>
        </p:spPr>
        <p:txBody>
          <a:bodyPr/>
          <a:lstStyle/>
          <a:p>
            <a:pPr>
              <a:spcAft>
                <a:spcPts val="900"/>
              </a:spcAft>
              <a:buClr>
                <a:srgbClr val="41DAF6"/>
              </a:buClr>
              <a:buFont typeface="+mj-lt"/>
              <a:buAutoNum type="alphaLcPeriod" startAt="12"/>
            </a:pPr>
            <a:r>
              <a:rPr lang="en-GB" sz="1250" dirty="0">
                <a:solidFill>
                  <a:srgbClr val="1C2B56"/>
                </a:solidFill>
              </a:rPr>
              <a:t>Data-protection-by-default - means that organisations should ensure that personal data is processed with the highest privacy protection. For example in a direct marketing context, only the data necessary for direct marketing should be processed. The personal data should only be retained for the shortest period possible in respect of the direct marketing activities and access to the personal data should be limited to only those staff members who need to access it in the context of direct marketing.</a:t>
            </a:r>
          </a:p>
          <a:p>
            <a:pPr>
              <a:spcAft>
                <a:spcPts val="900"/>
              </a:spcAft>
              <a:buClr>
                <a:srgbClr val="41DAF6"/>
              </a:buClr>
              <a:buFont typeface="+mj-lt"/>
              <a:buAutoNum type="alphaLcPeriod" startAt="12"/>
            </a:pPr>
            <a:r>
              <a:rPr lang="en-GB" sz="1250" dirty="0">
                <a:solidFill>
                  <a:srgbClr val="1C2B56"/>
                </a:solidFill>
              </a:rPr>
              <a:t>Processing - any operation performed on personal data, whether or not by automated measures such as collection, recording, organising, structuring, storing, adaptation or alteration, retrieval consultation, use, disclosure by transmission, otherwise making available, alignment or combination, restriction, erasure or destruction transmission, dissemination, or otherwise making available, alignment or combination.</a:t>
            </a:r>
          </a:p>
          <a:p>
            <a:pPr>
              <a:spcAft>
                <a:spcPts val="900"/>
              </a:spcAft>
              <a:buClr>
                <a:srgbClr val="41DAF6"/>
              </a:buClr>
              <a:buFont typeface="+mj-lt"/>
              <a:buAutoNum type="alphaLcPeriod" startAt="12"/>
            </a:pPr>
            <a:r>
              <a:rPr lang="en-GB" sz="1250" dirty="0">
                <a:solidFill>
                  <a:srgbClr val="1C2B56"/>
                </a:solidFill>
              </a:rPr>
              <a:t>Processor - The organisation that processes personal data only on the instruction of the data controller. For example, an email services organisation only processes personal data in line with what their client tells them and this means they’re a data processor.</a:t>
            </a:r>
          </a:p>
          <a:p>
            <a:pPr>
              <a:spcAft>
                <a:spcPts val="900"/>
              </a:spcAft>
              <a:buClr>
                <a:srgbClr val="41DAF6"/>
              </a:buClr>
              <a:buFont typeface="+mj-lt"/>
              <a:buAutoNum type="alphaLcPeriod" startAt="12"/>
            </a:pPr>
            <a:r>
              <a:rPr lang="en-GB" sz="1250" dirty="0">
                <a:solidFill>
                  <a:srgbClr val="1C2B56"/>
                </a:solidFill>
              </a:rPr>
              <a:t>Profiling - Any type of processing of personal data that evaluates the characteristics of someone in order to make a decision. Marketing segmentation or targeting is a type of profiling.</a:t>
            </a:r>
          </a:p>
          <a:p>
            <a:pPr>
              <a:spcAft>
                <a:spcPts val="900"/>
              </a:spcAft>
              <a:buClr>
                <a:srgbClr val="41DAF6"/>
              </a:buClr>
              <a:buFont typeface="+mj-lt"/>
              <a:buAutoNum type="alphaLcPeriod" startAt="12"/>
            </a:pPr>
            <a:r>
              <a:rPr lang="en-GB" sz="1250" dirty="0">
                <a:solidFill>
                  <a:srgbClr val="1C2B56"/>
                </a:solidFill>
              </a:rPr>
              <a:t>Pseudonymisation – the method of making personal data into such a form that it can no longer be attributable to a specific individual without the use of additional information. The additional information must be kept separately and subject to technical and or organisational measures to prevent re-</a:t>
            </a:r>
            <a:r>
              <a:rPr lang="en-GB" sz="1250" dirty="0" err="1">
                <a:solidFill>
                  <a:srgbClr val="1C2B56"/>
                </a:solidFill>
              </a:rPr>
              <a:t>identication</a:t>
            </a:r>
            <a:r>
              <a:rPr lang="en-GB" sz="1250" dirty="0">
                <a:solidFill>
                  <a:srgbClr val="1C2B56"/>
                </a:solidFill>
              </a:rPr>
              <a:t>.</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1467883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1647762"/>
            <a:ext cx="7288779" cy="4326002"/>
          </a:xfrm>
        </p:spPr>
        <p:txBody>
          <a:bodyPr/>
          <a:lstStyle/>
          <a:p>
            <a:pPr>
              <a:spcAft>
                <a:spcPts val="900"/>
              </a:spcAft>
              <a:buClr>
                <a:srgbClr val="41DAF6"/>
              </a:buClr>
              <a:buFont typeface="+mj-lt"/>
              <a:buAutoNum type="alphaLcPeriod" startAt="17"/>
            </a:pPr>
            <a:r>
              <a:rPr lang="en-GB" sz="1250" dirty="0">
                <a:solidFill>
                  <a:srgbClr val="1C2B56"/>
                </a:solidFill>
              </a:rPr>
              <a:t>Special categories of personal data - the processing of personal data that reveals: “racial or ethnic origin, political opinions, religious or philosophical beliefs, or trade union membership, and the processing of genetic data, biometric data for the purpose of uniquely identifying a natural person, data concerning health or data concerning a natural person’s sex life or sexual orientation”. The processing of this data is subject to stricter requirements because of its sensitive nature. </a:t>
            </a:r>
          </a:p>
          <a:p>
            <a:pPr>
              <a:spcAft>
                <a:spcPts val="900"/>
              </a:spcAft>
              <a:buClr>
                <a:srgbClr val="41DAF6"/>
              </a:buClr>
              <a:buFont typeface="+mj-lt"/>
              <a:buAutoNum type="alphaLcPeriod" startAt="17"/>
            </a:pPr>
            <a:r>
              <a:rPr lang="en-GB" sz="1250" dirty="0">
                <a:solidFill>
                  <a:srgbClr val="1C2B56"/>
                </a:solidFill>
              </a:rPr>
              <a:t>Supervisory authority - an independent public authority responsible for enforcing the GDPR. The Information Commissioner’s Office (ICO) are the supervisory authority in the UK.</a:t>
            </a:r>
          </a:p>
          <a:p>
            <a:pPr>
              <a:spcAft>
                <a:spcPts val="900"/>
              </a:spcAft>
              <a:buClr>
                <a:srgbClr val="41DAF6"/>
              </a:buClr>
              <a:buFont typeface="+mj-lt"/>
              <a:buAutoNum type="alphaLcPeriod" startAt="17"/>
            </a:pPr>
            <a:r>
              <a:rPr lang="en-GB" sz="1250" dirty="0">
                <a:solidFill>
                  <a:srgbClr val="1C2B56"/>
                </a:solidFill>
              </a:rPr>
              <a:t>Third party - any organisation or individual that is not the data controller or processor that has a legal basis to process personal data. </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287264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1647762"/>
            <a:ext cx="9037680" cy="4326002"/>
          </a:xfrm>
        </p:spPr>
        <p:txBody>
          <a:bodyPr/>
          <a:lstStyle/>
          <a:p>
            <a:pPr marL="0" indent="0">
              <a:buClr>
                <a:srgbClr val="1C2B56"/>
              </a:buClr>
              <a:buNone/>
            </a:pPr>
            <a:r>
              <a:rPr lang="en-GB" sz="1250" dirty="0">
                <a:solidFill>
                  <a:srgbClr val="1C2B56"/>
                </a:solidFill>
              </a:rPr>
              <a:t>Article 5 of the GDPR requires that personal data shall be:</a:t>
            </a:r>
          </a:p>
          <a:p>
            <a:pPr marL="0" indent="0">
              <a:buClr>
                <a:srgbClr val="1C2B56"/>
              </a:buClr>
              <a:buNone/>
            </a:pPr>
            <a:endParaRPr lang="en-GB" sz="1250" dirty="0">
              <a:solidFill>
                <a:srgbClr val="1C2B56"/>
              </a:solidFill>
            </a:endParaRPr>
          </a:p>
          <a:p>
            <a:pPr>
              <a:spcAft>
                <a:spcPts val="800"/>
              </a:spcAft>
              <a:buClr>
                <a:srgbClr val="41DAF6"/>
              </a:buClr>
            </a:pPr>
            <a:r>
              <a:rPr lang="en-GB" sz="1250" dirty="0">
                <a:solidFill>
                  <a:srgbClr val="1C2B56"/>
                </a:solidFill>
              </a:rPr>
              <a:t> (a) processed lawfully, fairly and in a transparent manner in relation to individuals;</a:t>
            </a:r>
          </a:p>
          <a:p>
            <a:pPr>
              <a:spcAft>
                <a:spcPts val="800"/>
              </a:spcAft>
              <a:buClr>
                <a:srgbClr val="41DAF6"/>
              </a:buClr>
            </a:pPr>
            <a:r>
              <a:rPr lang="en-GB" sz="1250" dirty="0">
                <a:solidFill>
                  <a:srgbClr val="1C2B56"/>
                </a:solidFill>
              </a:rPr>
              <a:t> (b) collected for specified, explicit and legitimate purposes and not further processed in a manner that is incompatible with those purposes; further processing for archiving purposes in the public interest, scientific or historical research purposes or statistical purposes shall not be considered to be incompatible with the initial purposes;</a:t>
            </a:r>
          </a:p>
          <a:p>
            <a:pPr>
              <a:spcAft>
                <a:spcPts val="800"/>
              </a:spcAft>
              <a:buClr>
                <a:srgbClr val="41DAF6"/>
              </a:buClr>
            </a:pPr>
            <a:r>
              <a:rPr lang="en-GB" sz="1250" dirty="0">
                <a:solidFill>
                  <a:srgbClr val="1C2B56"/>
                </a:solidFill>
              </a:rPr>
              <a:t> (c) adequate, relevant and limited to what is necessary in relation to the purposes for which they are processed;</a:t>
            </a:r>
          </a:p>
          <a:p>
            <a:pPr>
              <a:spcAft>
                <a:spcPts val="800"/>
              </a:spcAft>
              <a:buClr>
                <a:srgbClr val="41DAF6"/>
              </a:buClr>
            </a:pPr>
            <a:r>
              <a:rPr lang="en-GB" sz="1250" dirty="0">
                <a:solidFill>
                  <a:srgbClr val="1C2B56"/>
                </a:solidFill>
              </a:rPr>
              <a:t> (d) accurate and, where necessary, kept up to date; every reasonable step must be taken to ensure that personal data that are inaccurate, having regard to the purposes for which they are processed, are erased or rectified without delay;</a:t>
            </a:r>
          </a:p>
          <a:p>
            <a:pPr>
              <a:spcAft>
                <a:spcPts val="800"/>
              </a:spcAft>
              <a:buClr>
                <a:srgbClr val="41DAF6"/>
              </a:buClr>
            </a:pPr>
            <a:r>
              <a:rPr lang="en-GB" sz="1250" dirty="0">
                <a:solidFill>
                  <a:srgbClr val="1C2B56"/>
                </a:solidFill>
              </a:rPr>
              <a:t> (e) kept in a form which permits identification of data subjects for no longer than is necessary for the purposes for which the personal data are processed; personal data may be stored for longer periods insofar as the personal data will be processed solely for archiving purposes in the public interest, scientific or historical research purposes or statistical purposes subject to implementation of the appropriate technical and organisational measures required by the GDPR in order to safeguard the rights and freedoms of individuals;</a:t>
            </a:r>
          </a:p>
          <a:p>
            <a:pPr>
              <a:spcAft>
                <a:spcPts val="800"/>
              </a:spcAft>
              <a:buClr>
                <a:srgbClr val="41DAF6"/>
              </a:buClr>
            </a:pPr>
            <a:r>
              <a:rPr lang="en-GB" sz="1250" dirty="0">
                <a:solidFill>
                  <a:srgbClr val="1C2B56"/>
                </a:solidFill>
              </a:rPr>
              <a:t> (f) processed in a manner that ensures appropriate security of the personal data, including protection against unauthorised or unlawful processing and against accidental loss, destruction or damage, using appropriate technical or organisational measures.</a:t>
            </a:r>
          </a:p>
          <a:p>
            <a:pPr>
              <a:spcAft>
                <a:spcPts val="800"/>
              </a:spcAft>
              <a:buClr>
                <a:srgbClr val="41DAF6"/>
              </a:buClr>
            </a:pPr>
            <a:r>
              <a:rPr lang="en-GB" sz="1250" dirty="0">
                <a:solidFill>
                  <a:srgbClr val="1C2B56"/>
                </a:solidFill>
              </a:rPr>
              <a:t> Article 5(2) requires that</a:t>
            </a:r>
          </a:p>
          <a:p>
            <a:pPr>
              <a:spcAft>
                <a:spcPts val="800"/>
              </a:spcAft>
              <a:buClr>
                <a:srgbClr val="41DAF6"/>
              </a:buClr>
            </a:pPr>
            <a:r>
              <a:rPr lang="en-GB" sz="1250" dirty="0">
                <a:solidFill>
                  <a:srgbClr val="1C2B56"/>
                </a:solidFill>
              </a:rPr>
              <a:t> “the controller shall be responsible for, and be able to demonstrate, compliance with the principles.”</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p:txBody>
          <a:bodyPr/>
          <a:lstStyle/>
          <a:p>
            <a:r>
              <a:rPr lang="en-US" dirty="0"/>
              <a:t>Core principles of GDPR</a:t>
            </a:r>
          </a:p>
        </p:txBody>
      </p:sp>
    </p:spTree>
    <p:extLst>
      <p:ext uri="{BB962C8B-B14F-4D97-AF65-F5344CB8AC3E}">
        <p14:creationId xmlns:p14="http://schemas.microsoft.com/office/powerpoint/2010/main" val="136774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BFFC2-01DA-4841-BD7C-7814BEF15259}"/>
              </a:ext>
            </a:extLst>
          </p:cNvPr>
          <p:cNvSpPr>
            <a:spLocks noGrp="1"/>
          </p:cNvSpPr>
          <p:nvPr>
            <p:ph idx="1"/>
          </p:nvPr>
        </p:nvSpPr>
        <p:spPr>
          <a:xfrm>
            <a:off x="834289" y="2357975"/>
            <a:ext cx="8442876" cy="4326002"/>
          </a:xfrm>
        </p:spPr>
        <p:txBody>
          <a:bodyPr/>
          <a:lstStyle/>
          <a:p>
            <a:pPr>
              <a:spcAft>
                <a:spcPts val="400"/>
              </a:spcAft>
              <a:buClr>
                <a:srgbClr val="41DAF6"/>
              </a:buClr>
            </a:pPr>
            <a:r>
              <a:rPr lang="en-GB" sz="1250" dirty="0">
                <a:solidFill>
                  <a:srgbClr val="1C2B56"/>
                </a:solidFill>
              </a:rPr>
              <a:t>The right to be informed</a:t>
            </a:r>
          </a:p>
          <a:p>
            <a:pPr marL="400050" lvl="1" indent="0">
              <a:buClr>
                <a:srgbClr val="1C2B56"/>
              </a:buClr>
              <a:buNone/>
            </a:pPr>
            <a:r>
              <a:rPr lang="en-GB" sz="1250" dirty="0">
                <a:solidFill>
                  <a:srgbClr val="1C2B56"/>
                </a:solidFill>
              </a:rPr>
              <a:t>Individuals have the right to be informed about the collection and use of their personal data. An organisation must provide individuals with privacy information including : </a:t>
            </a:r>
          </a:p>
          <a:p>
            <a:pPr lvl="1" indent="-342900">
              <a:spcBef>
                <a:spcPts val="500"/>
              </a:spcBef>
              <a:spcAft>
                <a:spcPts val="500"/>
              </a:spcAft>
              <a:buClr>
                <a:srgbClr val="41DAF6"/>
              </a:buClr>
              <a:buFont typeface="+mj-lt"/>
              <a:buAutoNum type="arabicPeriod"/>
            </a:pPr>
            <a:r>
              <a:rPr lang="en-GB" sz="1250" dirty="0">
                <a:solidFill>
                  <a:srgbClr val="1C2B56"/>
                </a:solidFill>
              </a:rPr>
              <a:t>the purposes for processing their personal information </a:t>
            </a:r>
          </a:p>
          <a:p>
            <a:pPr lvl="1" indent="-342900">
              <a:spcBef>
                <a:spcPts val="500"/>
              </a:spcBef>
              <a:spcAft>
                <a:spcPts val="500"/>
              </a:spcAft>
              <a:buClr>
                <a:srgbClr val="41DAF6"/>
              </a:buClr>
              <a:buFont typeface="+mj-lt"/>
              <a:buAutoNum type="arabicPeriod"/>
            </a:pPr>
            <a:r>
              <a:rPr lang="en-GB" sz="1250" dirty="0">
                <a:solidFill>
                  <a:srgbClr val="1C2B56"/>
                </a:solidFill>
              </a:rPr>
              <a:t>How long they will keep the personal information?</a:t>
            </a:r>
          </a:p>
          <a:p>
            <a:pPr lvl="1" indent="-342900">
              <a:spcBef>
                <a:spcPts val="500"/>
              </a:spcBef>
              <a:spcAft>
                <a:spcPts val="500"/>
              </a:spcAft>
              <a:buClr>
                <a:srgbClr val="41DAF6"/>
              </a:buClr>
              <a:buFont typeface="+mj-lt"/>
              <a:buAutoNum type="arabicPeriod"/>
            </a:pPr>
            <a:r>
              <a:rPr lang="en-GB" sz="1250" dirty="0">
                <a:solidFill>
                  <a:srgbClr val="1C2B56"/>
                </a:solidFill>
              </a:rPr>
              <a:t>What other organisations they will share the personal information with?</a:t>
            </a:r>
          </a:p>
          <a:p>
            <a:pPr marL="400050" lvl="1" indent="0">
              <a:buClr>
                <a:srgbClr val="1C2B56"/>
              </a:buClr>
              <a:buNone/>
            </a:pPr>
            <a:r>
              <a:rPr lang="en-GB" sz="1250" dirty="0">
                <a:solidFill>
                  <a:srgbClr val="1C2B56"/>
                </a:solidFill>
              </a:rPr>
              <a:t>This privacy information must be provided at the time of data collection.</a:t>
            </a:r>
          </a:p>
          <a:p>
            <a:pPr marL="400050" lvl="1" indent="0">
              <a:buClr>
                <a:srgbClr val="1C2B56"/>
              </a:buClr>
              <a:buNone/>
            </a:pPr>
            <a:r>
              <a:rPr lang="en-GB" sz="1250" dirty="0">
                <a:solidFill>
                  <a:srgbClr val="1C2B56"/>
                </a:solidFill>
              </a:rPr>
              <a:t>If your organisation obtains personal information from another source, for example by renting or purchasing a list then you must provide individuals with the privacy information at the time you first contact them or at the latest one month after you purchased/rented the list.</a:t>
            </a:r>
          </a:p>
          <a:p>
            <a:pPr marL="0" indent="0">
              <a:buClr>
                <a:srgbClr val="1C2B56"/>
              </a:buClr>
              <a:buNone/>
            </a:pPr>
            <a:endParaRPr lang="en-GB" sz="1250" dirty="0">
              <a:solidFill>
                <a:srgbClr val="1C2B56"/>
              </a:solidFill>
            </a:endParaRPr>
          </a:p>
          <a:p>
            <a:pPr>
              <a:spcAft>
                <a:spcPts val="400"/>
              </a:spcAft>
              <a:buClr>
                <a:srgbClr val="41DAF6"/>
              </a:buClr>
            </a:pPr>
            <a:r>
              <a:rPr lang="en-GB" sz="1250" dirty="0">
                <a:solidFill>
                  <a:srgbClr val="1C2B56"/>
                </a:solidFill>
              </a:rPr>
              <a:t>The right of access</a:t>
            </a:r>
          </a:p>
          <a:p>
            <a:pPr marL="400050" lvl="1" indent="0">
              <a:buClr>
                <a:srgbClr val="1C2B56"/>
              </a:buClr>
              <a:buNone/>
            </a:pPr>
            <a:r>
              <a:rPr lang="en-GB" sz="1250" dirty="0">
                <a:solidFill>
                  <a:srgbClr val="1C2B56"/>
                </a:solidFill>
              </a:rPr>
              <a:t>An organisation can no longer charge a fee for responding to subject access request.</a:t>
            </a:r>
          </a:p>
          <a:p>
            <a:pPr marL="400050" lvl="1" indent="0">
              <a:buClr>
                <a:srgbClr val="1C2B56"/>
              </a:buClr>
              <a:buNone/>
            </a:pPr>
            <a:r>
              <a:rPr lang="en-GB" sz="1250" dirty="0">
                <a:solidFill>
                  <a:srgbClr val="1C2B56"/>
                </a:solidFill>
              </a:rPr>
              <a:t>The time limit has been reduced from 40 days to 30 days.</a:t>
            </a:r>
          </a:p>
          <a:p>
            <a:pPr marL="0" indent="0">
              <a:buNone/>
            </a:pPr>
            <a:endParaRPr lang="en-US" dirty="0"/>
          </a:p>
        </p:txBody>
      </p:sp>
      <p:sp>
        <p:nvSpPr>
          <p:cNvPr id="3" name="Title 2">
            <a:extLst>
              <a:ext uri="{FF2B5EF4-FFF2-40B4-BE49-F238E27FC236}">
                <a16:creationId xmlns:a16="http://schemas.microsoft.com/office/drawing/2014/main" id="{F0841B69-ECFD-DA45-89D0-EC43D0841CA3}"/>
              </a:ext>
            </a:extLst>
          </p:cNvPr>
          <p:cNvSpPr>
            <a:spLocks noGrp="1"/>
          </p:cNvSpPr>
          <p:nvPr>
            <p:ph type="title"/>
          </p:nvPr>
        </p:nvSpPr>
        <p:spPr>
          <a:xfrm>
            <a:off x="491616" y="651059"/>
            <a:ext cx="9247188" cy="1354217"/>
          </a:xfrm>
        </p:spPr>
        <p:txBody>
          <a:bodyPr wrap="square">
            <a:spAutoFit/>
          </a:bodyPr>
          <a:lstStyle/>
          <a:p>
            <a:pPr marL="360000" indent="-393700"/>
            <a:r>
              <a:rPr lang="en-US" dirty="0"/>
              <a:t>Key areas to consider. Individuals’ rights.</a:t>
            </a:r>
          </a:p>
        </p:txBody>
      </p:sp>
    </p:spTree>
    <p:extLst>
      <p:ext uri="{BB962C8B-B14F-4D97-AF65-F5344CB8AC3E}">
        <p14:creationId xmlns:p14="http://schemas.microsoft.com/office/powerpoint/2010/main" val="3736778064"/>
      </p:ext>
    </p:extLst>
  </p:cSld>
  <p:clrMapOvr>
    <a:masterClrMapping/>
  </p:clrMapOvr>
</p:sld>
</file>

<file path=ppt/theme/theme1.xml><?xml version="1.0" encoding="utf-8"?>
<a:theme xmlns:a="http://schemas.openxmlformats.org/drawingml/2006/main" name="DMA 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MA 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MA Text slides small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MA Text slides small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MA Text slides small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New-DMA-template-v3.thmx</Template>
  <TotalTime>16193</TotalTime>
  <Words>4279</Words>
  <Application>Microsoft Macintosh PowerPoint</Application>
  <PresentationFormat>Widescreen</PresentationFormat>
  <Paragraphs>220</Paragraphs>
  <Slides>28</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28</vt:i4>
      </vt:variant>
    </vt:vector>
  </HeadingPairs>
  <TitlesOfParts>
    <vt:vector size="35" baseType="lpstr">
      <vt:lpstr>Arial</vt:lpstr>
      <vt:lpstr>Calibri</vt:lpstr>
      <vt:lpstr>DMA Cover Slide</vt:lpstr>
      <vt:lpstr>DMA Text slides</vt:lpstr>
      <vt:lpstr>DMA Text slides small logo</vt:lpstr>
      <vt:lpstr>1_DMA Text slides small logo</vt:lpstr>
      <vt:lpstr>2_DMA Text slides small logo</vt:lpstr>
      <vt:lpstr>GDPR</vt:lpstr>
      <vt:lpstr>Contents</vt:lpstr>
      <vt:lpstr>Introduction</vt:lpstr>
      <vt:lpstr>Definitions</vt:lpstr>
      <vt:lpstr>Definitions</vt:lpstr>
      <vt:lpstr>Definitions</vt:lpstr>
      <vt:lpstr>Definitions</vt:lpstr>
      <vt:lpstr>Core principles of GDPR</vt:lpstr>
      <vt:lpstr>Key areas to consider. Individuals’ rights.</vt:lpstr>
      <vt:lpstr>Key areas to consider. Individuals’ rights.</vt:lpstr>
      <vt:lpstr>Key areas to consider. Individuals’ rights.</vt:lpstr>
      <vt:lpstr>Key areas to consider. Individuals’ rights.</vt:lpstr>
      <vt:lpstr>Key areas to consider. Individuals’ rights.</vt:lpstr>
      <vt:lpstr>Who is a Data Controller or Data Processor</vt:lpstr>
      <vt:lpstr>Who is a Data Controller or Data Processor</vt:lpstr>
      <vt:lpstr>Who needs a Data Processing Contract</vt:lpstr>
      <vt:lpstr>Legitimate Interest Assessment</vt:lpstr>
      <vt:lpstr>Due Diligence for List Owners</vt:lpstr>
      <vt:lpstr>Appendix 1 Data Protection/GDPR Compliance form</vt:lpstr>
      <vt:lpstr>Appendix 2  Third Party Compliance check list</vt:lpstr>
      <vt:lpstr>Due Diligence for List Users</vt:lpstr>
      <vt:lpstr>Appendix 3 List User Compliance</vt:lpstr>
      <vt:lpstr>Appendix 4  List User Compliance check list</vt:lpstr>
      <vt:lpstr>Appendix 5  DMA Data Capture Statement</vt:lpstr>
      <vt:lpstr>Appendix 6 DMA Data Processing Contract Template</vt:lpstr>
      <vt:lpstr>Appendix 7 Legitimate Interest Assessment Template</vt:lpstr>
      <vt:lpstr>Data Protection and Brexit</vt:lpstr>
      <vt:lpstr>Summary</vt:lpstr>
    </vt:vector>
  </TitlesOfParts>
  <Company>Direct Marketing Association (UK) Ltd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Rommel Gracias</dc:creator>
  <cp:lastModifiedBy>dma office</cp:lastModifiedBy>
  <cp:revision>356</cp:revision>
  <cp:lastPrinted>2019-05-01T09:35:45Z</cp:lastPrinted>
  <dcterms:created xsi:type="dcterms:W3CDTF">2015-01-27T17:06:22Z</dcterms:created>
  <dcterms:modified xsi:type="dcterms:W3CDTF">2019-11-18T17:08:15Z</dcterms:modified>
</cp:coreProperties>
</file>